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1" r:id="rId3"/>
    <p:sldMasterId id="21474837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5143500" cx="9144000"/>
  <p:notesSz cx="6858000" cy="9144000"/>
  <p:embeddedFontLst>
    <p:embeddedFont>
      <p:font typeface="Roboto Thin"/>
      <p:regular r:id="rId73"/>
      <p:bold r:id="rId74"/>
      <p:italic r:id="rId75"/>
      <p:boldItalic r:id="rId76"/>
    </p:embeddedFont>
    <p:embeddedFont>
      <p:font typeface="Roboto Medium"/>
      <p:regular r:id="rId77"/>
      <p:bold r:id="rId78"/>
      <p:italic r:id="rId79"/>
      <p:boldItalic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Inconsolata"/>
      <p:regular r:id="rId85"/>
      <p:bold r:id="rId86"/>
    </p:embeddedFont>
    <p:embeddedFont>
      <p:font typeface="Roboto Light"/>
      <p:regular r:id="rId87"/>
      <p:bold r:id="rId88"/>
      <p:italic r:id="rId89"/>
      <p:boldItalic r:id="rId90"/>
    </p:embeddedFont>
    <p:embeddedFont>
      <p:font typeface="Comfortaa"/>
      <p:regular r:id="rId91"/>
      <p:bold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7.xml"/><Relationship Id="rId86" Type="http://schemas.openxmlformats.org/officeDocument/2006/relationships/font" Target="fonts/Inconsolata-bold.fntdata"/><Relationship Id="rId41" Type="http://schemas.openxmlformats.org/officeDocument/2006/relationships/slide" Target="slides/slide36.xml"/><Relationship Id="rId85" Type="http://schemas.openxmlformats.org/officeDocument/2006/relationships/font" Target="fonts/Inconsolata-regular.fntdata"/><Relationship Id="rId44" Type="http://schemas.openxmlformats.org/officeDocument/2006/relationships/slide" Target="slides/slide39.xml"/><Relationship Id="rId88" Type="http://schemas.openxmlformats.org/officeDocument/2006/relationships/font" Target="fonts/RobotoLight-bold.fntdata"/><Relationship Id="rId43" Type="http://schemas.openxmlformats.org/officeDocument/2006/relationships/slide" Target="slides/slide38.xml"/><Relationship Id="rId87" Type="http://schemas.openxmlformats.org/officeDocument/2006/relationships/font" Target="fonts/RobotoLight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Light-italic.fntdata"/><Relationship Id="rId80" Type="http://schemas.openxmlformats.org/officeDocument/2006/relationships/font" Target="fonts/RobotoMedium-boldItalic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Thin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obotoThin-italic.fntdata"/><Relationship Id="rId30" Type="http://schemas.openxmlformats.org/officeDocument/2006/relationships/slide" Target="slides/slide25.xml"/><Relationship Id="rId74" Type="http://schemas.openxmlformats.org/officeDocument/2006/relationships/font" Target="fonts/RobotoThin-bold.fntdata"/><Relationship Id="rId33" Type="http://schemas.openxmlformats.org/officeDocument/2006/relationships/slide" Target="slides/slide28.xml"/><Relationship Id="rId77" Type="http://schemas.openxmlformats.org/officeDocument/2006/relationships/font" Target="fonts/RobotoMedium-regular.fntdata"/><Relationship Id="rId32" Type="http://schemas.openxmlformats.org/officeDocument/2006/relationships/slide" Target="slides/slide27.xml"/><Relationship Id="rId76" Type="http://schemas.openxmlformats.org/officeDocument/2006/relationships/font" Target="fonts/RobotoThin-boldItalic.fntdata"/><Relationship Id="rId35" Type="http://schemas.openxmlformats.org/officeDocument/2006/relationships/slide" Target="slides/slide30.xml"/><Relationship Id="rId79" Type="http://schemas.openxmlformats.org/officeDocument/2006/relationships/font" Target="fonts/RobotoMedium-italic.fntdata"/><Relationship Id="rId34" Type="http://schemas.openxmlformats.org/officeDocument/2006/relationships/slide" Target="slides/slide29.xml"/><Relationship Id="rId78" Type="http://schemas.openxmlformats.org/officeDocument/2006/relationships/font" Target="fonts/RobotoMedium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Comfortaa-regular.fntdata"/><Relationship Id="rId90" Type="http://schemas.openxmlformats.org/officeDocument/2006/relationships/font" Target="fonts/RobotoLight-boldItalic.fntdata"/><Relationship Id="rId92" Type="http://schemas.openxmlformats.org/officeDocument/2006/relationships/font" Target="fonts/Comfortaa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4789b2c7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4789b2c7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7f941a9b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7f941a9b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7f941a9b0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7f941a9b0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7f941a9b0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7f941a9b0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7302eee815_3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7302eee815_3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7302eee815_3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7302eee815_3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7f941a9b0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7f941a9b0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7f941a9b0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7f941a9b0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shutterstock_1049725370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7302eee815_3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7302eee815_3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shutterstock_1049725370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7302eee815_3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7302eee815_3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shutterstock_1049725370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7302eee815_3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7302eee815_3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7257d4d4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7257d4d4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g7f941a9b0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" name="Google Shape;2402;g7f941a9b0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7f941a9b0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7f941a9b0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7f941a9b0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7f941a9b0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7302eee815_3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7302eee815_3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shutterstock_1083618569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7302eee815_3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7302eee815_3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7302eee815_3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7302eee815_3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shutterstock_1139926778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7f941a9b0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7f941a9b0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7302eee815_3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7302eee815_3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shutterstock_1326085205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7302eee815_3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7302eee815_3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shutterstock_1367319962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7f941a9b0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7f941a9b0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7257d4d4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7257d4d4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7f941a9b0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7f941a9b0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7302eee815_3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7302eee815_3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shutterstock_1083654293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7f941a9b0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7f941a9b0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7f941a9b0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7f941a9b0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7302eee815_3_2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7302eee815_3_2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shutterstock_1247019490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7f941a9b0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7f941a9b0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7302eee815_3_2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7302eee815_3_2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wikipedia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7f941a9b0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7f941a9b0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shutterstock_765289405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7f941a9b08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7f941a9b0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7f93eb50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7f93eb50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7302eee815_3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7302eee815_3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shutterstock_763372021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7f93eb50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7f93eb50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7f93eb507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7f93eb507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7f93eb507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7f93eb507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7f93eb50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7f93eb50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7302eee815_3_3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7302eee815_3_3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shutterstock_1367319962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7f93eb507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7f93eb50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7f93eb507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7f93eb507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7302eee815_3_4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7302eee815_3_4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g7302eee815_3_3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" name="Google Shape;2686;g7302eee815_3_3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7f93eb507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7f93eb507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72c2d8679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72c2d8679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7f93eb507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7f93eb507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7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g7f93eb507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" name="Google Shape;2739;g7f93eb507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7f93eb507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7f93eb507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7f93eb507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7f93eb507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7f93eb507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Google Shape;2761;g7f93eb507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7f93eb507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7f93eb507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7f93eb507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7f93eb507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g7f93eb507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9" name="Google Shape;2779;g7f93eb507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g7302eee815_3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5" name="Google Shape;2785;g7302eee815_3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shutterstock_1083618569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7302eee815_3_4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7302eee815_3_4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7f941a9b0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7f941a9b0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7302eee815_3_5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7302eee815_3_5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7f93eb507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Google Shape;2826;g7f93eb507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7302eee815_3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7302eee815_3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shutterstock_1083618569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7f93eb507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" name="Google Shape;2842;g7f93eb507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7f93eb507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" name="Google Shape;2848;g7f93eb507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g7f93eb507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5" name="Google Shape;2855;g7f93eb507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837c13f0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837c13f0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7f93eb507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7f93eb507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72c2d8679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72c2d8679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7302eee81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7302eee81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shutterstock_1083618569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7f941a9b0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7f941a9b0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0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5.png"/><Relationship Id="rId3" Type="http://schemas.openxmlformats.org/officeDocument/2006/relationships/image" Target="../media/image21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69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7.png"/><Relationship Id="rId4" Type="http://schemas.openxmlformats.org/officeDocument/2006/relationships/image" Target="../media/image68.png"/><Relationship Id="rId5" Type="http://schemas.openxmlformats.org/officeDocument/2006/relationships/image" Target="../media/image5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60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89.png"/><Relationship Id="rId5" Type="http://schemas.openxmlformats.org/officeDocument/2006/relationships/image" Target="../media/image81.png"/><Relationship Id="rId6" Type="http://schemas.openxmlformats.org/officeDocument/2006/relationships/image" Target="../media/image74.png"/><Relationship Id="rId7" Type="http://schemas.openxmlformats.org/officeDocument/2006/relationships/image" Target="../media/image83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9.png"/><Relationship Id="rId4" Type="http://schemas.openxmlformats.org/officeDocument/2006/relationships/image" Target="../media/image77.png"/><Relationship Id="rId5" Type="http://schemas.openxmlformats.org/officeDocument/2006/relationships/image" Target="../media/image82.png"/><Relationship Id="rId6" Type="http://schemas.openxmlformats.org/officeDocument/2006/relationships/image" Target="../media/image8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84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5" Type="http://schemas.openxmlformats.org/officeDocument/2006/relationships/image" Target="../media/image86.png"/><Relationship Id="rId6" Type="http://schemas.openxmlformats.org/officeDocument/2006/relationships/image" Target="../media/image92.png"/><Relationship Id="rId7" Type="http://schemas.openxmlformats.org/officeDocument/2006/relationships/image" Target="../media/image85.png"/><Relationship Id="rId8" Type="http://schemas.openxmlformats.org/officeDocument/2006/relationships/image" Target="../media/image9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9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5" Type="http://schemas.openxmlformats.org/officeDocument/2006/relationships/image" Target="../media/image96.png"/><Relationship Id="rId6" Type="http://schemas.openxmlformats.org/officeDocument/2006/relationships/image" Target="../media/image100.png"/><Relationship Id="rId7" Type="http://schemas.openxmlformats.org/officeDocument/2006/relationships/image" Target="../media/image98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1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0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1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Relationship Id="rId4" Type="http://schemas.openxmlformats.org/officeDocument/2006/relationships/image" Target="../media/image10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2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2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13.png"/><Relationship Id="rId4" Type="http://schemas.openxmlformats.org/officeDocument/2006/relationships/image" Target="../media/image14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30.png"/><Relationship Id="rId4" Type="http://schemas.openxmlformats.org/officeDocument/2006/relationships/image" Target="../media/image11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26.png"/><Relationship Id="rId4" Type="http://schemas.openxmlformats.org/officeDocument/2006/relationships/image" Target="../media/image11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21.png"/><Relationship Id="rId4" Type="http://schemas.openxmlformats.org/officeDocument/2006/relationships/image" Target="../media/image1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24.png"/><Relationship Id="rId4" Type="http://schemas.openxmlformats.org/officeDocument/2006/relationships/image" Target="../media/image120.png"/><Relationship Id="rId5" Type="http://schemas.openxmlformats.org/officeDocument/2006/relationships/image" Target="../media/image12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32.png"/><Relationship Id="rId4" Type="http://schemas.openxmlformats.org/officeDocument/2006/relationships/image" Target="../media/image131.png"/><Relationship Id="rId5" Type="http://schemas.openxmlformats.org/officeDocument/2006/relationships/image" Target="../media/image13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6.png"/><Relationship Id="rId6" Type="http://schemas.openxmlformats.org/officeDocument/2006/relationships/image" Target="../media/image14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0.png"/><Relationship Id="rId3" Type="http://schemas.openxmlformats.org/officeDocument/2006/relationships/image" Target="../media/image142.png"/><Relationship Id="rId4" Type="http://schemas.openxmlformats.org/officeDocument/2006/relationships/image" Target="../media/image145.png"/><Relationship Id="rId5" Type="http://schemas.openxmlformats.org/officeDocument/2006/relationships/image" Target="../media/image14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52.png"/><Relationship Id="rId4" Type="http://schemas.openxmlformats.org/officeDocument/2006/relationships/image" Target="../media/image154.png"/><Relationship Id="rId5" Type="http://schemas.openxmlformats.org/officeDocument/2006/relationships/image" Target="../media/image15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1.png"/><Relationship Id="rId3" Type="http://schemas.openxmlformats.org/officeDocument/2006/relationships/image" Target="../media/image165.png"/><Relationship Id="rId4" Type="http://schemas.openxmlformats.org/officeDocument/2006/relationships/image" Target="../media/image159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0.png"/><Relationship Id="rId3" Type="http://schemas.openxmlformats.org/officeDocument/2006/relationships/image" Target="../media/image158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7.png"/><Relationship Id="rId7" Type="http://schemas.openxmlformats.org/officeDocument/2006/relationships/image" Target="../media/image16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66.png"/><Relationship Id="rId4" Type="http://schemas.openxmlformats.org/officeDocument/2006/relationships/image" Target="../media/image168.png"/><Relationship Id="rId5" Type="http://schemas.openxmlformats.org/officeDocument/2006/relationships/image" Target="../media/image17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6.png"/><Relationship Id="rId5" Type="http://schemas.openxmlformats.org/officeDocument/2006/relationships/image" Target="../media/image172.png"/><Relationship Id="rId6" Type="http://schemas.openxmlformats.org/officeDocument/2006/relationships/image" Target="../media/image171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3.png"/><Relationship Id="rId3" Type="http://schemas.openxmlformats.org/officeDocument/2006/relationships/image" Target="../media/image180.png"/><Relationship Id="rId4" Type="http://schemas.openxmlformats.org/officeDocument/2006/relationships/image" Target="../media/image189.png"/><Relationship Id="rId5" Type="http://schemas.openxmlformats.org/officeDocument/2006/relationships/image" Target="../media/image188.png"/><Relationship Id="rId6" Type="http://schemas.openxmlformats.org/officeDocument/2006/relationships/image" Target="../media/image184.png"/><Relationship Id="rId7" Type="http://schemas.openxmlformats.org/officeDocument/2006/relationships/image" Target="../media/image179.png"/><Relationship Id="rId8" Type="http://schemas.openxmlformats.org/officeDocument/2006/relationships/image" Target="../media/image18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81.png"/><Relationship Id="rId4" Type="http://schemas.openxmlformats.org/officeDocument/2006/relationships/image" Target="../media/image185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4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9" Type="http://schemas.openxmlformats.org/officeDocument/2006/relationships/image" Target="../media/image197.png"/><Relationship Id="rId5" Type="http://schemas.openxmlformats.org/officeDocument/2006/relationships/image" Target="../media/image196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9.png"/><Relationship Id="rId3" Type="http://schemas.openxmlformats.org/officeDocument/2006/relationships/image" Target="../media/image198.png"/><Relationship Id="rId4" Type="http://schemas.openxmlformats.org/officeDocument/2006/relationships/image" Target="../media/image202.png"/><Relationship Id="rId9" Type="http://schemas.openxmlformats.org/officeDocument/2006/relationships/image" Target="../media/image204.png"/><Relationship Id="rId5" Type="http://schemas.openxmlformats.org/officeDocument/2006/relationships/image" Target="../media/image201.png"/><Relationship Id="rId6" Type="http://schemas.openxmlformats.org/officeDocument/2006/relationships/image" Target="../media/image205.png"/><Relationship Id="rId7" Type="http://schemas.openxmlformats.org/officeDocument/2006/relationships/image" Target="../media/image200.png"/><Relationship Id="rId8" Type="http://schemas.openxmlformats.org/officeDocument/2006/relationships/image" Target="../media/image20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1.png"/><Relationship Id="rId3" Type="http://schemas.openxmlformats.org/officeDocument/2006/relationships/image" Target="../media/image208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4.png"/><Relationship Id="rId3" Type="http://schemas.openxmlformats.org/officeDocument/2006/relationships/image" Target="../media/image2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4" name="Google Shape;2024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6" name="Google Shape;2026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7. The End">
  <p:cSld name="CUSTOM_7"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8" name="Google Shape;2028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30" name="Google Shape;2030;p104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031" name="Google Shape;203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9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4" name="Google Shape;2034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1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8.png"/><Relationship Id="rId4" Type="http://schemas.openxmlformats.org/officeDocument/2006/relationships/image" Target="../media/image124.png"/><Relationship Id="rId5" Type="http://schemas.openxmlformats.org/officeDocument/2006/relationships/image" Target="../media/image120.png"/><Relationship Id="rId6" Type="http://schemas.openxmlformats.org/officeDocument/2006/relationships/image" Target="../media/image1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7.png"/><Relationship Id="rId4" Type="http://schemas.openxmlformats.org/officeDocument/2006/relationships/image" Target="../media/image206.png"/><Relationship Id="rId5" Type="http://schemas.openxmlformats.org/officeDocument/2006/relationships/image" Target="../media/image2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7.png"/><Relationship Id="rId4" Type="http://schemas.openxmlformats.org/officeDocument/2006/relationships/image" Target="../media/image206.png"/><Relationship Id="rId5" Type="http://schemas.openxmlformats.org/officeDocument/2006/relationships/image" Target="../media/image2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7.png"/><Relationship Id="rId4" Type="http://schemas.openxmlformats.org/officeDocument/2006/relationships/image" Target="../media/image206.png"/><Relationship Id="rId5" Type="http://schemas.openxmlformats.org/officeDocument/2006/relationships/image" Target="../media/image2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4.png"/><Relationship Id="rId4" Type="http://schemas.openxmlformats.org/officeDocument/2006/relationships/image" Target="../media/image2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7.png"/><Relationship Id="rId4" Type="http://schemas.openxmlformats.org/officeDocument/2006/relationships/image" Target="../media/image206.png"/><Relationship Id="rId5" Type="http://schemas.openxmlformats.org/officeDocument/2006/relationships/image" Target="../media/image2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8.png"/><Relationship Id="rId4" Type="http://schemas.openxmlformats.org/officeDocument/2006/relationships/image" Target="../media/image124.png"/><Relationship Id="rId5" Type="http://schemas.openxmlformats.org/officeDocument/2006/relationships/image" Target="../media/image120.png"/><Relationship Id="rId6" Type="http://schemas.openxmlformats.org/officeDocument/2006/relationships/image" Target="../media/image1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6.png"/><Relationship Id="rId4" Type="http://schemas.openxmlformats.org/officeDocument/2006/relationships/image" Target="../media/image2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Day 2</a:t>
            </a:r>
            <a:endParaRPr/>
          </a:p>
        </p:txBody>
      </p:sp>
      <p:sp>
        <p:nvSpPr>
          <p:cNvPr id="2040" name="Google Shape;2040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</a:t>
            </a:r>
            <a:br>
              <a:rPr lang="en"/>
            </a:br>
            <a:r>
              <a:rPr lang="en"/>
              <a:t>and Container Security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1" name="Google Shape;2041;p10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CDCB4"/>
        </a:solidFill>
      </p:bgPr>
    </p:bg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15"/>
          <p:cNvSpPr/>
          <p:nvPr/>
        </p:nvSpPr>
        <p:spPr>
          <a:xfrm>
            <a:off x="0" y="0"/>
            <a:ext cx="9144000" cy="1652700"/>
          </a:xfrm>
          <a:prstGeom prst="rect">
            <a:avLst/>
          </a:prstGeom>
          <a:solidFill>
            <a:srgbClr val="6FBB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2" name="Google Shape;2172;p115"/>
          <p:cNvCxnSpPr/>
          <p:nvPr/>
        </p:nvCxnSpPr>
        <p:spPr>
          <a:xfrm>
            <a:off x="3485550" y="1259875"/>
            <a:ext cx="538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15"/>
          <p:cNvSpPr txBox="1"/>
          <p:nvPr>
            <p:ph type="title"/>
          </p:nvPr>
        </p:nvSpPr>
        <p:spPr>
          <a:xfrm>
            <a:off x="3178800" y="609600"/>
            <a:ext cx="5977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Monolith</a:t>
            </a:r>
            <a:endParaRPr/>
          </a:p>
        </p:txBody>
      </p:sp>
      <p:sp>
        <p:nvSpPr>
          <p:cNvPr id="2174" name="Google Shape;2174;p115"/>
          <p:cNvSpPr txBox="1"/>
          <p:nvPr>
            <p:ph idx="3" type="body"/>
          </p:nvPr>
        </p:nvSpPr>
        <p:spPr>
          <a:xfrm>
            <a:off x="3178800" y="1844025"/>
            <a:ext cx="5112300" cy="2471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Suppose Amazon is using a monolithic server. It would contain: 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lang="en"/>
              <a:t>Front-end HTML server</a:t>
            </a:r>
            <a:r>
              <a:rPr lang="en"/>
              <a:t>: GUI for customers to look at while shopping.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lang="en"/>
              <a:t>Back-end MySQL server</a:t>
            </a:r>
            <a:r>
              <a:rPr lang="en"/>
              <a:t>: Back-end server showing the inventory and stock.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lang="en"/>
              <a:t>MySQL database</a:t>
            </a:r>
            <a:r>
              <a:rPr lang="en"/>
              <a:t>: Database of customers, and their information and purchases.</a:t>
            </a:r>
            <a:endParaRPr/>
          </a:p>
        </p:txBody>
      </p:sp>
      <p:sp>
        <p:nvSpPr>
          <p:cNvPr id="2175" name="Google Shape;2175;p115"/>
          <p:cNvSpPr/>
          <p:nvPr/>
        </p:nvSpPr>
        <p:spPr>
          <a:xfrm>
            <a:off x="879525" y="838625"/>
            <a:ext cx="1682700" cy="3773100"/>
          </a:xfrm>
          <a:prstGeom prst="cube">
            <a:avLst>
              <a:gd fmla="val 18574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6" name="Google Shape;2176;p115"/>
          <p:cNvPicPr preferRelativeResize="0"/>
          <p:nvPr/>
        </p:nvPicPr>
        <p:blipFill rotWithShape="1">
          <a:blip r:embed="rId3">
            <a:alphaModFix/>
          </a:blip>
          <a:srcRect b="4770" l="83794" r="-694" t="0"/>
          <a:stretch/>
        </p:blipFill>
        <p:spPr>
          <a:xfrm>
            <a:off x="1402413" y="3645500"/>
            <a:ext cx="475874" cy="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7" name="Google Shape;2177;p115"/>
          <p:cNvSpPr/>
          <p:nvPr/>
        </p:nvSpPr>
        <p:spPr>
          <a:xfrm>
            <a:off x="1013363" y="1696600"/>
            <a:ext cx="261900" cy="261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15"/>
          <p:cNvSpPr txBox="1"/>
          <p:nvPr/>
        </p:nvSpPr>
        <p:spPr>
          <a:xfrm>
            <a:off x="1013363" y="1639575"/>
            <a:ext cx="261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9" name="Google Shape;2179;p115"/>
          <p:cNvSpPr/>
          <p:nvPr/>
        </p:nvSpPr>
        <p:spPr>
          <a:xfrm>
            <a:off x="1013363" y="2828100"/>
            <a:ext cx="261900" cy="261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15"/>
          <p:cNvSpPr txBox="1"/>
          <p:nvPr/>
        </p:nvSpPr>
        <p:spPr>
          <a:xfrm>
            <a:off x="1013363" y="2771075"/>
            <a:ext cx="261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1" name="Google Shape;2181;p115"/>
          <p:cNvSpPr/>
          <p:nvPr/>
        </p:nvSpPr>
        <p:spPr>
          <a:xfrm>
            <a:off x="1013363" y="3900875"/>
            <a:ext cx="261900" cy="261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115"/>
          <p:cNvSpPr txBox="1"/>
          <p:nvPr/>
        </p:nvSpPr>
        <p:spPr>
          <a:xfrm>
            <a:off x="1013363" y="3843850"/>
            <a:ext cx="261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83" name="Google Shape;2183;p115"/>
          <p:cNvGrpSpPr/>
          <p:nvPr/>
        </p:nvGrpSpPr>
        <p:grpSpPr>
          <a:xfrm>
            <a:off x="3673838" y="2452150"/>
            <a:ext cx="261900" cy="318925"/>
            <a:chOff x="7811188" y="2838025"/>
            <a:chExt cx="261900" cy="318925"/>
          </a:xfrm>
        </p:grpSpPr>
        <p:sp>
          <p:nvSpPr>
            <p:cNvPr id="2184" name="Google Shape;2184;p115"/>
            <p:cNvSpPr/>
            <p:nvPr/>
          </p:nvSpPr>
          <p:spPr>
            <a:xfrm>
              <a:off x="7811188" y="2895050"/>
              <a:ext cx="261900" cy="261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15"/>
            <p:cNvSpPr txBox="1"/>
            <p:nvPr/>
          </p:nvSpPr>
          <p:spPr>
            <a:xfrm>
              <a:off x="7811188" y="2838025"/>
              <a:ext cx="2619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186" name="Google Shape;2186;p115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1402425" y="1389150"/>
            <a:ext cx="522411" cy="92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15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1798864" y="2165722"/>
            <a:ext cx="198010" cy="19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15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1402425" y="2475588"/>
            <a:ext cx="522411" cy="92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15"/>
          <p:cNvPicPr preferRelativeResize="0"/>
          <p:nvPr/>
        </p:nvPicPr>
        <p:blipFill rotWithShape="1">
          <a:blip r:embed="rId4">
            <a:alphaModFix/>
          </a:blip>
          <a:srcRect b="0" l="53658" r="0" t="0"/>
          <a:stretch/>
        </p:blipFill>
        <p:spPr>
          <a:xfrm>
            <a:off x="1798864" y="3252159"/>
            <a:ext cx="198010" cy="1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11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grpSp>
        <p:nvGrpSpPr>
          <p:cNvPr id="2191" name="Google Shape;2191;p115"/>
          <p:cNvGrpSpPr/>
          <p:nvPr/>
        </p:nvGrpSpPr>
        <p:grpSpPr>
          <a:xfrm>
            <a:off x="3673838" y="3017950"/>
            <a:ext cx="261900" cy="318925"/>
            <a:chOff x="7811188" y="2838025"/>
            <a:chExt cx="261900" cy="318925"/>
          </a:xfrm>
        </p:grpSpPr>
        <p:sp>
          <p:nvSpPr>
            <p:cNvPr id="2192" name="Google Shape;2192;p115"/>
            <p:cNvSpPr/>
            <p:nvPr/>
          </p:nvSpPr>
          <p:spPr>
            <a:xfrm>
              <a:off x="7811188" y="2895050"/>
              <a:ext cx="261900" cy="261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15"/>
            <p:cNvSpPr txBox="1"/>
            <p:nvPr/>
          </p:nvSpPr>
          <p:spPr>
            <a:xfrm>
              <a:off x="7811188" y="2838025"/>
              <a:ext cx="2619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94" name="Google Shape;2194;p115"/>
          <p:cNvGrpSpPr/>
          <p:nvPr/>
        </p:nvGrpSpPr>
        <p:grpSpPr>
          <a:xfrm>
            <a:off x="3673838" y="3617625"/>
            <a:ext cx="261900" cy="318925"/>
            <a:chOff x="7811188" y="2838025"/>
            <a:chExt cx="261900" cy="318925"/>
          </a:xfrm>
        </p:grpSpPr>
        <p:sp>
          <p:nvSpPr>
            <p:cNvPr id="2195" name="Google Shape;2195;p115"/>
            <p:cNvSpPr/>
            <p:nvPr/>
          </p:nvSpPr>
          <p:spPr>
            <a:xfrm>
              <a:off x="7811188" y="2895050"/>
              <a:ext cx="261900" cy="261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15"/>
            <p:cNvSpPr txBox="1"/>
            <p:nvPr/>
          </p:nvSpPr>
          <p:spPr>
            <a:xfrm>
              <a:off x="7811188" y="2838025"/>
              <a:ext cx="2619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CDCB4"/>
        </a:solidFill>
      </p:bgPr>
    </p:bg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116"/>
          <p:cNvSpPr/>
          <p:nvPr/>
        </p:nvSpPr>
        <p:spPr>
          <a:xfrm>
            <a:off x="0" y="0"/>
            <a:ext cx="9144000" cy="1652700"/>
          </a:xfrm>
          <a:prstGeom prst="rect">
            <a:avLst/>
          </a:prstGeom>
          <a:solidFill>
            <a:srgbClr val="6FBB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2" name="Google Shape;2202;p116"/>
          <p:cNvCxnSpPr/>
          <p:nvPr/>
        </p:nvCxnSpPr>
        <p:spPr>
          <a:xfrm>
            <a:off x="3485550" y="1259875"/>
            <a:ext cx="538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3" name="Google Shape;2203;p116"/>
          <p:cNvSpPr txBox="1"/>
          <p:nvPr>
            <p:ph type="title"/>
          </p:nvPr>
        </p:nvSpPr>
        <p:spPr>
          <a:xfrm>
            <a:off x="3178800" y="609600"/>
            <a:ext cx="5977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Monolith</a:t>
            </a:r>
            <a:endParaRPr/>
          </a:p>
        </p:txBody>
      </p:sp>
      <p:sp>
        <p:nvSpPr>
          <p:cNvPr id="2204" name="Google Shape;2204;p116"/>
          <p:cNvSpPr txBox="1"/>
          <p:nvPr>
            <p:ph idx="3" type="body"/>
          </p:nvPr>
        </p:nvSpPr>
        <p:spPr>
          <a:xfrm>
            <a:off x="3178800" y="1844025"/>
            <a:ext cx="5691000" cy="2471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The components of a singular machine are highly dependent on each other. If any component malfunctions, the entire application will malfunction. </a:t>
            </a:r>
            <a:endParaRPr sz="1600">
              <a:solidFill>
                <a:schemeClr val="dk1"/>
              </a:solidFill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D5F6E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Hackers, environmental issues, and human errors </a:t>
            </a:r>
            <a:r>
              <a:rPr lang="en">
                <a:solidFill>
                  <a:schemeClr val="dk1"/>
                </a:solidFill>
              </a:rPr>
              <a:t>can threaten the entire machine. </a:t>
            </a:r>
            <a:endParaRPr>
              <a:solidFill>
                <a:schemeClr val="dk1"/>
              </a:solidFill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D5F6E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Updating a single component means taking down all components</a:t>
            </a:r>
            <a:r>
              <a:rPr lang="en">
                <a:solidFill>
                  <a:schemeClr val="dk1"/>
                </a:solidFill>
              </a:rPr>
              <a:t>, resulting in downtime and lack of availability.</a:t>
            </a:r>
            <a:endParaRPr sz="1600"/>
          </a:p>
        </p:txBody>
      </p:sp>
      <p:sp>
        <p:nvSpPr>
          <p:cNvPr id="2205" name="Google Shape;2205;p116"/>
          <p:cNvSpPr/>
          <p:nvPr/>
        </p:nvSpPr>
        <p:spPr>
          <a:xfrm>
            <a:off x="879525" y="838625"/>
            <a:ext cx="1682700" cy="3773100"/>
          </a:xfrm>
          <a:prstGeom prst="cube">
            <a:avLst>
              <a:gd fmla="val 18574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6" name="Google Shape;2206;p116"/>
          <p:cNvPicPr preferRelativeResize="0"/>
          <p:nvPr/>
        </p:nvPicPr>
        <p:blipFill rotWithShape="1">
          <a:blip r:embed="rId3">
            <a:alphaModFix/>
          </a:blip>
          <a:srcRect b="4770" l="83794" r="-694" t="0"/>
          <a:stretch/>
        </p:blipFill>
        <p:spPr>
          <a:xfrm>
            <a:off x="1402413" y="3645500"/>
            <a:ext cx="475874" cy="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116"/>
          <p:cNvSpPr/>
          <p:nvPr/>
        </p:nvSpPr>
        <p:spPr>
          <a:xfrm>
            <a:off x="1013363" y="1696600"/>
            <a:ext cx="261900" cy="261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16"/>
          <p:cNvSpPr txBox="1"/>
          <p:nvPr/>
        </p:nvSpPr>
        <p:spPr>
          <a:xfrm>
            <a:off x="1013363" y="1639575"/>
            <a:ext cx="261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16"/>
          <p:cNvSpPr/>
          <p:nvPr/>
        </p:nvSpPr>
        <p:spPr>
          <a:xfrm>
            <a:off x="1013363" y="2828100"/>
            <a:ext cx="261900" cy="261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16"/>
          <p:cNvSpPr txBox="1"/>
          <p:nvPr/>
        </p:nvSpPr>
        <p:spPr>
          <a:xfrm>
            <a:off x="1013363" y="2771075"/>
            <a:ext cx="261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1" name="Google Shape;2211;p116"/>
          <p:cNvSpPr/>
          <p:nvPr/>
        </p:nvSpPr>
        <p:spPr>
          <a:xfrm>
            <a:off x="1013363" y="3900875"/>
            <a:ext cx="261900" cy="2619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16"/>
          <p:cNvSpPr txBox="1"/>
          <p:nvPr/>
        </p:nvSpPr>
        <p:spPr>
          <a:xfrm>
            <a:off x="1013363" y="3843850"/>
            <a:ext cx="261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3" name="Google Shape;2213;p116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1402425" y="1389150"/>
            <a:ext cx="522411" cy="92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116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1798864" y="2165722"/>
            <a:ext cx="198010" cy="19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116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1402425" y="2475588"/>
            <a:ext cx="522411" cy="92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116"/>
          <p:cNvPicPr preferRelativeResize="0"/>
          <p:nvPr/>
        </p:nvPicPr>
        <p:blipFill rotWithShape="1">
          <a:blip r:embed="rId4">
            <a:alphaModFix/>
          </a:blip>
          <a:srcRect b="0" l="53658" r="0" t="0"/>
          <a:stretch/>
        </p:blipFill>
        <p:spPr>
          <a:xfrm>
            <a:off x="1798864" y="3252159"/>
            <a:ext cx="198010" cy="19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CDCB4"/>
        </a:solidFill>
      </p:bgPr>
    </p:bg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17"/>
          <p:cNvSpPr/>
          <p:nvPr/>
        </p:nvSpPr>
        <p:spPr>
          <a:xfrm>
            <a:off x="0" y="0"/>
            <a:ext cx="9144000" cy="1652700"/>
          </a:xfrm>
          <a:prstGeom prst="rect">
            <a:avLst/>
          </a:prstGeom>
          <a:solidFill>
            <a:srgbClr val="6FBB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17"/>
          <p:cNvSpPr txBox="1"/>
          <p:nvPr>
            <p:ph type="title"/>
          </p:nvPr>
        </p:nvSpPr>
        <p:spPr>
          <a:xfrm>
            <a:off x="0" y="0"/>
            <a:ext cx="5977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Problems with Monoliths</a:t>
            </a:r>
            <a:endParaRPr/>
          </a:p>
        </p:txBody>
      </p:sp>
      <p:pic>
        <p:nvPicPr>
          <p:cNvPr id="2224" name="Google Shape;2224;p117"/>
          <p:cNvPicPr preferRelativeResize="0"/>
          <p:nvPr/>
        </p:nvPicPr>
        <p:blipFill rotWithShape="1">
          <a:blip r:embed="rId3">
            <a:alphaModFix/>
          </a:blip>
          <a:srcRect b="4770" l="83794" r="-694" t="0"/>
          <a:stretch/>
        </p:blipFill>
        <p:spPr>
          <a:xfrm>
            <a:off x="4229731" y="2952418"/>
            <a:ext cx="683121" cy="994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117"/>
          <p:cNvSpPr txBox="1"/>
          <p:nvPr>
            <p:ph idx="3" type="body"/>
          </p:nvPr>
        </p:nvSpPr>
        <p:spPr>
          <a:xfrm>
            <a:off x="0" y="810575"/>
            <a:ext cx="9144000" cy="99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It’s now expected that</a:t>
            </a:r>
            <a:r>
              <a:rPr lang="en" sz="1600">
                <a:solidFill>
                  <a:schemeClr val="dk1"/>
                </a:solidFill>
              </a:rPr>
              <a:t> companies will ensure availability by maintaining almost 100% uptime. The risk associated with a interdependent monolithic system presented problems.</a:t>
            </a:r>
            <a:endParaRPr sz="1600"/>
          </a:p>
        </p:txBody>
      </p:sp>
      <p:cxnSp>
        <p:nvCxnSpPr>
          <p:cNvPr id="2226" name="Google Shape;2226;p117"/>
          <p:cNvCxnSpPr/>
          <p:nvPr/>
        </p:nvCxnSpPr>
        <p:spPr>
          <a:xfrm flipH="1" rot="10800000">
            <a:off x="1401175" y="3244250"/>
            <a:ext cx="851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7" name="Google Shape;2227;p117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2334150" y="2840300"/>
            <a:ext cx="645170" cy="114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17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2823747" y="3799367"/>
            <a:ext cx="244540" cy="23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117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3281938" y="2840300"/>
            <a:ext cx="645170" cy="114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117"/>
          <p:cNvPicPr preferRelativeResize="0"/>
          <p:nvPr/>
        </p:nvPicPr>
        <p:blipFill rotWithShape="1">
          <a:blip r:embed="rId4">
            <a:alphaModFix/>
          </a:blip>
          <a:srcRect b="0" l="53663" r="-4" t="0"/>
          <a:stretch/>
        </p:blipFill>
        <p:spPr>
          <a:xfrm>
            <a:off x="3771535" y="3799367"/>
            <a:ext cx="244540" cy="235072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11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cxnSp>
        <p:nvCxnSpPr>
          <p:cNvPr id="2232" name="Google Shape;2232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17"/>
          <p:cNvSpPr txBox="1"/>
          <p:nvPr>
            <p:ph idx="3" type="body"/>
          </p:nvPr>
        </p:nvSpPr>
        <p:spPr>
          <a:xfrm>
            <a:off x="4845875" y="1977475"/>
            <a:ext cx="4297800" cy="283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</a:rPr>
              <a:t>Separating an application's components into their own machines (</a:t>
            </a:r>
            <a:r>
              <a:rPr b="1" lang="en">
                <a:solidFill>
                  <a:srgbClr val="24292E"/>
                </a:solidFill>
              </a:rPr>
              <a:t>microservices</a:t>
            </a:r>
            <a:r>
              <a:rPr lang="en">
                <a:solidFill>
                  <a:srgbClr val="24292E"/>
                </a:solidFill>
              </a:rPr>
              <a:t>) means the sysadmin can update the front end, reboot it, and only have to verify the front-end components, not the back-end components and database. 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</a:rPr>
              <a:t>If a component is compromised by a hacker, the potential damage is restricted to only that component.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234" name="Google Shape;2234;p117"/>
          <p:cNvSpPr/>
          <p:nvPr/>
        </p:nvSpPr>
        <p:spPr>
          <a:xfrm>
            <a:off x="467450" y="2158150"/>
            <a:ext cx="965700" cy="1776000"/>
          </a:xfrm>
          <a:prstGeom prst="cube">
            <a:avLst>
              <a:gd fmla="val 18574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CDCB4"/>
        </a:solidFill>
      </p:bgPr>
    </p:bg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Google Shape;2239;p118"/>
          <p:cNvPicPr preferRelativeResize="0"/>
          <p:nvPr/>
        </p:nvPicPr>
        <p:blipFill rotWithShape="1">
          <a:blip r:embed="rId3">
            <a:alphaModFix/>
          </a:blip>
          <a:srcRect b="4770" l="83794" r="-694" t="0"/>
          <a:stretch/>
        </p:blipFill>
        <p:spPr>
          <a:xfrm>
            <a:off x="3305946" y="2795301"/>
            <a:ext cx="774277" cy="112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118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19825" y="2529150"/>
            <a:ext cx="857313" cy="152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118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1070410" y="3803581"/>
            <a:ext cx="324949" cy="312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118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1853567" y="2529150"/>
            <a:ext cx="857313" cy="152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118"/>
          <p:cNvPicPr preferRelativeResize="0"/>
          <p:nvPr/>
        </p:nvPicPr>
        <p:blipFill rotWithShape="1">
          <a:blip r:embed="rId4">
            <a:alphaModFix/>
          </a:blip>
          <a:srcRect b="0" l="53663" r="-4" t="0"/>
          <a:stretch/>
        </p:blipFill>
        <p:spPr>
          <a:xfrm>
            <a:off x="2504152" y="3803581"/>
            <a:ext cx="324949" cy="31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118"/>
          <p:cNvSpPr/>
          <p:nvPr/>
        </p:nvSpPr>
        <p:spPr>
          <a:xfrm>
            <a:off x="0" y="0"/>
            <a:ext cx="9144000" cy="1652700"/>
          </a:xfrm>
          <a:prstGeom prst="rect">
            <a:avLst/>
          </a:prstGeom>
          <a:solidFill>
            <a:srgbClr val="6FBB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18"/>
          <p:cNvSpPr txBox="1"/>
          <p:nvPr>
            <p:ph type="title"/>
          </p:nvPr>
        </p:nvSpPr>
        <p:spPr>
          <a:xfrm>
            <a:off x="0" y="0"/>
            <a:ext cx="5977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Microservices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6" name="Google Shape;2246;p118"/>
          <p:cNvSpPr txBox="1"/>
          <p:nvPr>
            <p:ph idx="3" type="body"/>
          </p:nvPr>
        </p:nvSpPr>
        <p:spPr>
          <a:xfrm>
            <a:off x="0" y="886775"/>
            <a:ext cx="6359100" cy="99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Each independent machine is a component that executes one primary function or </a:t>
            </a:r>
            <a:r>
              <a:rPr b="1" lang="en" sz="1600">
                <a:solidFill>
                  <a:schemeClr val="dk1"/>
                </a:solidFill>
              </a:rPr>
              <a:t>service.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47" name="Google Shape;2247;p1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cxnSp>
        <p:nvCxnSpPr>
          <p:cNvPr id="2248" name="Google Shape;2248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9" name="Google Shape;2249;p118"/>
          <p:cNvSpPr txBox="1"/>
          <p:nvPr>
            <p:ph idx="3" type="body"/>
          </p:nvPr>
        </p:nvSpPr>
        <p:spPr>
          <a:xfrm>
            <a:off x="4004025" y="2129875"/>
            <a:ext cx="5337900" cy="283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We’ve already implemented microservices</a:t>
            </a:r>
            <a:br>
              <a:rPr lang="en" sz="1600"/>
            </a:br>
            <a:r>
              <a:rPr lang="en" sz="1600"/>
              <a:t>in our cloud security week: </a:t>
            </a:r>
            <a:endParaRPr sz="1600"/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D5F6E1"/>
              </a:buClr>
              <a:buSzPts val="1400"/>
              <a:buFont typeface="Roboto"/>
              <a:buChar char="●"/>
            </a:pPr>
            <a:r>
              <a:rPr lang="en"/>
              <a:t>A </a:t>
            </a:r>
            <a:r>
              <a:rPr b="1" lang="en"/>
              <a:t>jump box</a:t>
            </a:r>
            <a:r>
              <a:rPr lang="en"/>
              <a:t> to connect to a private Ansible server.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D5F6E1"/>
              </a:buClr>
              <a:buSzPts val="1400"/>
              <a:buFont typeface="Roboto"/>
              <a:buChar char="●"/>
            </a:pPr>
            <a:r>
              <a:rPr lang="en"/>
              <a:t>An </a:t>
            </a:r>
            <a:r>
              <a:rPr b="1" lang="en"/>
              <a:t>Ansible server</a:t>
            </a:r>
            <a:r>
              <a:rPr lang="en"/>
              <a:t> to configure DVWA servers.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D5F6E1"/>
              </a:buClr>
              <a:buSzPts val="1400"/>
              <a:buFont typeface="Roboto"/>
              <a:buChar char="●"/>
            </a:pPr>
            <a:r>
              <a:rPr b="1" lang="en"/>
              <a:t>DVWA servers</a:t>
            </a:r>
            <a:r>
              <a:rPr lang="en"/>
              <a:t> to provide the DVWA service.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D5F6E1"/>
              </a:buClr>
              <a:buSzPts val="1400"/>
              <a:buFont typeface="Roboto"/>
              <a:buChar char="●"/>
            </a:pPr>
            <a:r>
              <a:rPr lang="en"/>
              <a:t>A </a:t>
            </a:r>
            <a:r>
              <a:rPr b="1" lang="en"/>
              <a:t>Docker image</a:t>
            </a:r>
            <a:r>
              <a:rPr lang="en"/>
              <a:t> to provide WordPress.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F6E1"/>
        </a:solidFill>
      </p:bgPr>
    </p:bg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Microservices</a:t>
            </a:r>
            <a:endParaRPr/>
          </a:p>
        </p:txBody>
      </p:sp>
      <p:sp>
        <p:nvSpPr>
          <p:cNvPr id="2255" name="Google Shape;2255;p11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19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19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9" name="Google Shape;2259;p11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11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11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5227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11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32306" y="33831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19"/>
          <p:cNvSpPr txBox="1"/>
          <p:nvPr>
            <p:ph idx="1" type="subTitle"/>
          </p:nvPr>
        </p:nvSpPr>
        <p:spPr>
          <a:xfrm>
            <a:off x="1501826" y="864600"/>
            <a:ext cx="72318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Scalability and resilience: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eplication of components lets you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serve more clients and provides identical backup components if one fails.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19"/>
          <p:cNvSpPr txBox="1"/>
          <p:nvPr>
            <p:ph idx="2" type="subTitle"/>
          </p:nvPr>
        </p:nvSpPr>
        <p:spPr>
          <a:xfrm>
            <a:off x="1481374" y="1700150"/>
            <a:ext cx="7123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Rapid response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Since microservice components are inherently smaller, they can be replaced and updated quickly.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19"/>
          <p:cNvSpPr txBox="1"/>
          <p:nvPr>
            <p:ph idx="3" type="subTitle"/>
          </p:nvPr>
        </p:nvSpPr>
        <p:spPr>
          <a:xfrm>
            <a:off x="1491600" y="2542875"/>
            <a:ext cx="7322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Isolated improvement: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Since microservices serve one primary function, they can be developed with the goal of optimizing their functionality.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6" name="Google Shape;2266;p119"/>
          <p:cNvSpPr txBox="1"/>
          <p:nvPr>
            <p:ph idx="4" type="subTitle"/>
          </p:nvPr>
        </p:nvSpPr>
        <p:spPr>
          <a:xfrm>
            <a:off x="1481300" y="3385575"/>
            <a:ext cx="6801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Isolated security: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One compromised component does not equal a compromised application.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7" name="Google Shape;2267;p1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</a:t>
            </a:r>
            <a:endParaRPr/>
          </a:p>
        </p:txBody>
      </p:sp>
      <p:sp>
        <p:nvSpPr>
          <p:cNvPr id="2273" name="Google Shape;2273;p1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1C1F2"/>
        </a:solidFill>
      </p:bgPr>
    </p:bg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21"/>
          <p:cNvSpPr/>
          <p:nvPr/>
        </p:nvSpPr>
        <p:spPr>
          <a:xfrm>
            <a:off x="0" y="0"/>
            <a:ext cx="9144000" cy="1652700"/>
          </a:xfrm>
          <a:prstGeom prst="rect">
            <a:avLst/>
          </a:prstGeom>
          <a:solidFill>
            <a:srgbClr val="818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21"/>
          <p:cNvSpPr txBox="1"/>
          <p:nvPr>
            <p:ph type="title"/>
          </p:nvPr>
        </p:nvSpPr>
        <p:spPr>
          <a:xfrm>
            <a:off x="0" y="0"/>
            <a:ext cx="5977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0" name="Google Shape;2280;p121"/>
          <p:cNvSpPr txBox="1"/>
          <p:nvPr>
            <p:ph idx="3" type="body"/>
          </p:nvPr>
        </p:nvSpPr>
        <p:spPr>
          <a:xfrm>
            <a:off x="0" y="886775"/>
            <a:ext cx="8814300" cy="99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When Amazon customers want to retrieve a list of all the newest and most popular books, they do not go to the back-end MySQL server to check the inventory.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281" name="Google Shape;2281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2" name="Google Shape;2282;p12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283" name="Google Shape;2283;p121"/>
          <p:cNvPicPr preferRelativeResize="0"/>
          <p:nvPr/>
        </p:nvPicPr>
        <p:blipFill rotWithShape="1">
          <a:blip r:embed="rId3">
            <a:alphaModFix/>
          </a:blip>
          <a:srcRect b="10554" l="0" r="3147" t="0"/>
          <a:stretch/>
        </p:blipFill>
        <p:spPr>
          <a:xfrm>
            <a:off x="4534654" y="886775"/>
            <a:ext cx="4609345" cy="42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121"/>
          <p:cNvSpPr txBox="1"/>
          <p:nvPr>
            <p:ph idx="1" type="subTitle"/>
          </p:nvPr>
        </p:nvSpPr>
        <p:spPr>
          <a:xfrm>
            <a:off x="0" y="1957500"/>
            <a:ext cx="6303300" cy="3743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930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B88EA"/>
              </a:buClr>
              <a:buSzPts val="1600"/>
              <a:buFont typeface="Roboto"/>
              <a:buChar char="●"/>
            </a:pPr>
            <a:r>
              <a:rPr lang="en" sz="1600"/>
              <a:t>They go to the front-end microservice. </a:t>
            </a:r>
            <a:endParaRPr sz="1600"/>
          </a:p>
          <a:p>
            <a:pPr indent="-1930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B88EA"/>
              </a:buClr>
              <a:buSzPts val="1600"/>
              <a:buFont typeface="Roboto"/>
              <a:buChar char="●"/>
            </a:pPr>
            <a:r>
              <a:rPr lang="en" sz="1600"/>
              <a:t>Then, the microservice communicates with the back-end server, and brings up the relevant data. </a:t>
            </a:r>
            <a:endParaRPr sz="1600"/>
          </a:p>
          <a:p>
            <a:pPr indent="-1930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CB88EA"/>
              </a:buClr>
              <a:buSzPts val="1600"/>
              <a:buFont typeface="Roboto"/>
              <a:buChar char="●"/>
            </a:pPr>
            <a:r>
              <a:rPr lang="en" sz="1600"/>
              <a:t>C</a:t>
            </a:r>
            <a:r>
              <a:rPr lang="en" sz="1600"/>
              <a:t>ustomers do not have access to</a:t>
            </a:r>
            <a:br>
              <a:rPr lang="en" sz="1600"/>
            </a:br>
            <a:r>
              <a:rPr lang="en" sz="1600"/>
              <a:t>the back-end server. Backend does not accept</a:t>
            </a:r>
            <a:br>
              <a:rPr lang="en" sz="1600"/>
            </a:br>
            <a:r>
              <a:rPr lang="en" sz="1600"/>
              <a:t>HTTP requests, meaning users can't </a:t>
            </a:r>
            <a:endParaRPr sz="16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communicate with it.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1C1F2"/>
        </a:solidFill>
      </p:bgPr>
    </p:bg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1C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22"/>
          <p:cNvSpPr/>
          <p:nvPr/>
        </p:nvSpPr>
        <p:spPr>
          <a:xfrm>
            <a:off x="0" y="0"/>
            <a:ext cx="3327000" cy="5143500"/>
          </a:xfrm>
          <a:prstGeom prst="rect">
            <a:avLst/>
          </a:prstGeom>
          <a:solidFill>
            <a:srgbClr val="818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22"/>
          <p:cNvSpPr txBox="1"/>
          <p:nvPr>
            <p:ph type="title"/>
          </p:nvPr>
        </p:nvSpPr>
        <p:spPr>
          <a:xfrm>
            <a:off x="0" y="0"/>
            <a:ext cx="31557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92" name="Google Shape;2292;p122"/>
          <p:cNvSpPr txBox="1"/>
          <p:nvPr>
            <p:ph idx="3" type="body"/>
          </p:nvPr>
        </p:nvSpPr>
        <p:spPr>
          <a:xfrm>
            <a:off x="0" y="746450"/>
            <a:ext cx="3542100" cy="3930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Systems administrators need to access and query the back end to update product information.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Since they need to directly communicate with the back end, they must modify it to accept requests.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Software developers will program the back end to receive, from sources other than the front-end, HTTP requests to add, remove, and view product information.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293" name="Google Shape;2293;p122"/>
          <p:cNvCxnSpPr/>
          <p:nvPr/>
        </p:nvCxnSpPr>
        <p:spPr>
          <a:xfrm>
            <a:off x="274375" y="640080"/>
            <a:ext cx="2817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4" name="Google Shape;2294;p12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295" name="Google Shape;2295;p122"/>
          <p:cNvSpPr txBox="1"/>
          <p:nvPr>
            <p:ph idx="1" type="subTitle"/>
          </p:nvPr>
        </p:nvSpPr>
        <p:spPr>
          <a:xfrm>
            <a:off x="5360425" y="3533850"/>
            <a:ext cx="3975900" cy="1632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back-end server is an </a:t>
            </a:r>
            <a:r>
              <a:rPr b="1" lang="en" sz="1400"/>
              <a:t>application programming interface (API):</a:t>
            </a:r>
            <a:r>
              <a:rPr lang="en" sz="1400"/>
              <a:t> the implementation of new protocols or features onto an existing application to alter the way it is used or accessed.</a:t>
            </a:r>
            <a:endParaRPr sz="1400"/>
          </a:p>
        </p:txBody>
      </p:sp>
      <p:pic>
        <p:nvPicPr>
          <p:cNvPr id="2296" name="Google Shape;2296;p122"/>
          <p:cNvPicPr preferRelativeResize="0"/>
          <p:nvPr/>
        </p:nvPicPr>
        <p:blipFill rotWithShape="1">
          <a:blip r:embed="rId3">
            <a:alphaModFix/>
          </a:blip>
          <a:srcRect b="4770" l="83794" r="-694" t="0"/>
          <a:stretch/>
        </p:blipFill>
        <p:spPr>
          <a:xfrm>
            <a:off x="4092741" y="4127071"/>
            <a:ext cx="450809" cy="6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122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052175" y="284589"/>
            <a:ext cx="565704" cy="10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122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4449165" y="1140638"/>
            <a:ext cx="258909" cy="24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22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052175" y="2120126"/>
            <a:ext cx="565704" cy="10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22"/>
          <p:cNvPicPr preferRelativeResize="0"/>
          <p:nvPr/>
        </p:nvPicPr>
        <p:blipFill rotWithShape="1">
          <a:blip r:embed="rId4">
            <a:alphaModFix/>
          </a:blip>
          <a:srcRect b="0" l="53658" r="0" t="0"/>
          <a:stretch/>
        </p:blipFill>
        <p:spPr>
          <a:xfrm>
            <a:off x="4460910" y="2961787"/>
            <a:ext cx="235385" cy="226265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22"/>
          <p:cNvSpPr txBox="1"/>
          <p:nvPr/>
        </p:nvSpPr>
        <p:spPr>
          <a:xfrm>
            <a:off x="4588520" y="584650"/>
            <a:ext cx="16941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Product</a:t>
            </a: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 directory app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2" name="Google Shape;2302;p122"/>
          <p:cNvSpPr txBox="1"/>
          <p:nvPr/>
        </p:nvSpPr>
        <p:spPr>
          <a:xfrm>
            <a:off x="3278425" y="1364525"/>
            <a:ext cx="21132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Requests and responses </a:t>
            </a:r>
            <a:br>
              <a:rPr b="1" lang="en" sz="1200"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for product info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3" name="Google Shape;2303;p122"/>
          <p:cNvSpPr txBox="1"/>
          <p:nvPr/>
        </p:nvSpPr>
        <p:spPr>
          <a:xfrm>
            <a:off x="3428413" y="3211400"/>
            <a:ext cx="17796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Database queries </a:t>
            </a:r>
            <a:br>
              <a:rPr b="1" lang="en" sz="1200"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 interact with</a:t>
            </a:r>
            <a:br>
              <a:rPr b="1" lang="en" sz="1200"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product info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4" name="Google Shape;2304;p122"/>
          <p:cNvCxnSpPr/>
          <p:nvPr/>
        </p:nvCxnSpPr>
        <p:spPr>
          <a:xfrm flipH="1" rot="10800000">
            <a:off x="4316052" y="1285424"/>
            <a:ext cx="42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5" name="Google Shape;2305;p122"/>
          <p:cNvCxnSpPr/>
          <p:nvPr/>
        </p:nvCxnSpPr>
        <p:spPr>
          <a:xfrm flipH="1" rot="10800000">
            <a:off x="4316052" y="1891263"/>
            <a:ext cx="42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06" name="Google Shape;2306;p122"/>
          <p:cNvCxnSpPr/>
          <p:nvPr/>
        </p:nvCxnSpPr>
        <p:spPr>
          <a:xfrm flipH="1" rot="10800000">
            <a:off x="4316052" y="3107472"/>
            <a:ext cx="42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7" name="Google Shape;2307;p122"/>
          <p:cNvCxnSpPr/>
          <p:nvPr/>
        </p:nvCxnSpPr>
        <p:spPr>
          <a:xfrm flipH="1" rot="10800000">
            <a:off x="4316052" y="3920008"/>
            <a:ext cx="42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08" name="Google Shape;2308;p122"/>
          <p:cNvSpPr txBox="1"/>
          <p:nvPr/>
        </p:nvSpPr>
        <p:spPr>
          <a:xfrm>
            <a:off x="4588520" y="4176513"/>
            <a:ext cx="16941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Inventory</a:t>
            </a:r>
            <a:b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database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9" name="Google Shape;2309;p122"/>
          <p:cNvSpPr txBox="1"/>
          <p:nvPr/>
        </p:nvSpPr>
        <p:spPr>
          <a:xfrm>
            <a:off x="7544153" y="2883425"/>
            <a:ext cx="1307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System</a:t>
            </a:r>
            <a:b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Administrator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10" name="Google Shape;2310;p122"/>
          <p:cNvSpPr txBox="1"/>
          <p:nvPr/>
        </p:nvSpPr>
        <p:spPr>
          <a:xfrm>
            <a:off x="5871235" y="2304390"/>
            <a:ext cx="1398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Requests and </a:t>
            </a:r>
            <a:b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responses for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product info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311" name="Google Shape;2311;p122"/>
          <p:cNvCxnSpPr/>
          <p:nvPr/>
        </p:nvCxnSpPr>
        <p:spPr>
          <a:xfrm>
            <a:off x="7022458" y="2651592"/>
            <a:ext cx="497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2" name="Google Shape;2312;p122"/>
          <p:cNvCxnSpPr/>
          <p:nvPr/>
        </p:nvCxnSpPr>
        <p:spPr>
          <a:xfrm>
            <a:off x="5616436" y="2651592"/>
            <a:ext cx="497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313" name="Google Shape;2313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4148" y="2089292"/>
            <a:ext cx="1307400" cy="835213"/>
          </a:xfrm>
          <a:prstGeom prst="rect">
            <a:avLst/>
          </a:prstGeom>
          <a:noFill/>
          <a:ln>
            <a:noFill/>
          </a:ln>
        </p:spPr>
      </p:pic>
      <p:sp>
        <p:nvSpPr>
          <p:cNvPr id="2314" name="Google Shape;2314;p122"/>
          <p:cNvSpPr txBox="1"/>
          <p:nvPr/>
        </p:nvSpPr>
        <p:spPr>
          <a:xfrm>
            <a:off x="4588520" y="2476250"/>
            <a:ext cx="16941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Product</a:t>
            </a: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 API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1C1F2"/>
        </a:solid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1C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123"/>
          <p:cNvSpPr/>
          <p:nvPr/>
        </p:nvSpPr>
        <p:spPr>
          <a:xfrm>
            <a:off x="0" y="0"/>
            <a:ext cx="3327000" cy="5143500"/>
          </a:xfrm>
          <a:prstGeom prst="rect">
            <a:avLst/>
          </a:prstGeom>
          <a:solidFill>
            <a:srgbClr val="818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123"/>
          <p:cNvSpPr txBox="1"/>
          <p:nvPr>
            <p:ph type="title"/>
          </p:nvPr>
        </p:nvSpPr>
        <p:spPr>
          <a:xfrm>
            <a:off x="0" y="0"/>
            <a:ext cx="31557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Challenges of Microservices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2" name="Google Shape;2322;p123"/>
          <p:cNvSpPr txBox="1"/>
          <p:nvPr>
            <p:ph idx="3" type="body"/>
          </p:nvPr>
        </p:nvSpPr>
        <p:spPr>
          <a:xfrm>
            <a:off x="0" y="1289700"/>
            <a:ext cx="3517800" cy="2640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Microservice complexity and interconnectivity also come with unique security issues</a:t>
            </a:r>
            <a:r>
              <a:rPr b="1" lang="en" sz="1600"/>
              <a:t>. 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Microservices have </a:t>
            </a:r>
            <a:r>
              <a:rPr b="1" lang="en" sz="1600"/>
              <a:t>increased complexity and require more maintenance </a:t>
            </a:r>
            <a:r>
              <a:rPr lang="en" sz="1600"/>
              <a:t>as the application and number of components grows.</a:t>
            </a:r>
            <a:endParaRPr b="1" sz="1600"/>
          </a:p>
        </p:txBody>
      </p:sp>
      <p:cxnSp>
        <p:nvCxnSpPr>
          <p:cNvPr id="2323" name="Google Shape;2323;p123"/>
          <p:cNvCxnSpPr/>
          <p:nvPr/>
        </p:nvCxnSpPr>
        <p:spPr>
          <a:xfrm>
            <a:off x="274375" y="1021080"/>
            <a:ext cx="2817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4" name="Google Shape;2324;p1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325" name="Google Shape;2325;p123"/>
          <p:cNvSpPr/>
          <p:nvPr/>
        </p:nvSpPr>
        <p:spPr>
          <a:xfrm>
            <a:off x="8021141" y="1627129"/>
            <a:ext cx="807600" cy="1112100"/>
          </a:xfrm>
          <a:prstGeom prst="rect">
            <a:avLst/>
          </a:prstGeom>
          <a:solidFill>
            <a:srgbClr val="D73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23"/>
          <p:cNvSpPr txBox="1"/>
          <p:nvPr/>
        </p:nvSpPr>
        <p:spPr>
          <a:xfrm>
            <a:off x="3517800" y="2579680"/>
            <a:ext cx="3255900" cy="18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2327" name="Google Shape;2327;p123"/>
          <p:cNvPicPr preferRelativeResize="0"/>
          <p:nvPr/>
        </p:nvPicPr>
        <p:blipFill rotWithShape="1">
          <a:blip r:embed="rId3">
            <a:alphaModFix/>
          </a:blip>
          <a:srcRect b="4770" l="83794" r="-694" t="0"/>
          <a:stretch/>
        </p:blipFill>
        <p:spPr>
          <a:xfrm>
            <a:off x="6038689" y="4309735"/>
            <a:ext cx="375801" cy="547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p123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6004824" y="1758869"/>
            <a:ext cx="443492" cy="7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123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6316052" y="2429993"/>
            <a:ext cx="202976" cy="19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123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6004824" y="3007326"/>
            <a:ext cx="443492" cy="7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123"/>
          <p:cNvPicPr preferRelativeResize="0"/>
          <p:nvPr/>
        </p:nvPicPr>
        <p:blipFill rotWithShape="1">
          <a:blip r:embed="rId4">
            <a:alphaModFix/>
          </a:blip>
          <a:srcRect b="0" l="53658" r="0" t="0"/>
          <a:stretch/>
        </p:blipFill>
        <p:spPr>
          <a:xfrm>
            <a:off x="6325260" y="3667168"/>
            <a:ext cx="184535" cy="177386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123"/>
          <p:cNvSpPr txBox="1"/>
          <p:nvPr/>
        </p:nvSpPr>
        <p:spPr>
          <a:xfrm>
            <a:off x="6439252" y="3429325"/>
            <a:ext cx="1278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Product</a:t>
            </a: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 API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33" name="Google Shape;2333;p123"/>
          <p:cNvSpPr txBox="1"/>
          <p:nvPr/>
        </p:nvSpPr>
        <p:spPr>
          <a:xfrm>
            <a:off x="6439247" y="4407650"/>
            <a:ext cx="1552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Inventory</a:t>
            </a: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 database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34" name="Google Shape;2334;p123"/>
          <p:cNvSpPr txBox="1"/>
          <p:nvPr/>
        </p:nvSpPr>
        <p:spPr>
          <a:xfrm>
            <a:off x="4941700" y="2599175"/>
            <a:ext cx="2836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Requests and responses for product info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5" name="Google Shape;2335;p123"/>
          <p:cNvSpPr txBox="1"/>
          <p:nvPr/>
        </p:nvSpPr>
        <p:spPr>
          <a:xfrm>
            <a:off x="4381175" y="3864025"/>
            <a:ext cx="3738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Database queries to interact with product info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6" name="Google Shape;2336;p123"/>
          <p:cNvCxnSpPr/>
          <p:nvPr/>
        </p:nvCxnSpPr>
        <p:spPr>
          <a:xfrm flipH="1" rot="10800000">
            <a:off x="6224792" y="2512697"/>
            <a:ext cx="3600" cy="152700"/>
          </a:xfrm>
          <a:prstGeom prst="straightConnector1">
            <a:avLst/>
          </a:prstGeom>
          <a:noFill/>
          <a:ln cap="flat" cmpd="sng" w="19050">
            <a:solidFill>
              <a:srgbClr val="1D767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7" name="Google Shape;2337;p123"/>
          <p:cNvCxnSpPr/>
          <p:nvPr/>
        </p:nvCxnSpPr>
        <p:spPr>
          <a:xfrm flipH="1" rot="10800000">
            <a:off x="6224792" y="2856948"/>
            <a:ext cx="3600" cy="152700"/>
          </a:xfrm>
          <a:prstGeom prst="straightConnector1">
            <a:avLst/>
          </a:prstGeom>
          <a:noFill/>
          <a:ln cap="flat" cmpd="sng" w="19050">
            <a:solidFill>
              <a:srgbClr val="1D767E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38" name="Google Shape;2338;p123"/>
          <p:cNvCxnSpPr/>
          <p:nvPr/>
        </p:nvCxnSpPr>
        <p:spPr>
          <a:xfrm flipH="1" rot="10800000">
            <a:off x="6224792" y="3777492"/>
            <a:ext cx="3600" cy="152700"/>
          </a:xfrm>
          <a:prstGeom prst="straightConnector1">
            <a:avLst/>
          </a:prstGeom>
          <a:noFill/>
          <a:ln cap="flat" cmpd="sng" w="19050">
            <a:solidFill>
              <a:srgbClr val="1D767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9" name="Google Shape;2339;p123"/>
          <p:cNvCxnSpPr/>
          <p:nvPr/>
        </p:nvCxnSpPr>
        <p:spPr>
          <a:xfrm flipH="1" rot="10800000">
            <a:off x="6224792" y="4137226"/>
            <a:ext cx="3600" cy="152700"/>
          </a:xfrm>
          <a:prstGeom prst="straightConnector1">
            <a:avLst/>
          </a:prstGeom>
          <a:noFill/>
          <a:ln cap="flat" cmpd="sng" w="19050">
            <a:solidFill>
              <a:srgbClr val="1D767E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340" name="Google Shape;2340;p123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427493" y="1757513"/>
            <a:ext cx="443492" cy="7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1" name="Google Shape;2341;p123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4738720" y="2428636"/>
            <a:ext cx="202976" cy="195116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123"/>
          <p:cNvSpPr txBox="1"/>
          <p:nvPr/>
        </p:nvSpPr>
        <p:spPr>
          <a:xfrm>
            <a:off x="6448320" y="1762019"/>
            <a:ext cx="784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Product</a:t>
            </a: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directory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apps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43" name="Google Shape;2343;p123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8211262" y="1773711"/>
            <a:ext cx="443492" cy="7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123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8522489" y="2444835"/>
            <a:ext cx="202976" cy="1951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5" name="Google Shape;2345;p123"/>
          <p:cNvGrpSpPr/>
          <p:nvPr/>
        </p:nvGrpSpPr>
        <p:grpSpPr>
          <a:xfrm>
            <a:off x="4870984" y="2144155"/>
            <a:ext cx="549600" cy="503100"/>
            <a:chOff x="4870984" y="2144155"/>
            <a:chExt cx="549600" cy="503100"/>
          </a:xfrm>
        </p:grpSpPr>
        <p:cxnSp>
          <p:nvCxnSpPr>
            <p:cNvPr id="2346" name="Google Shape;2346;p123"/>
            <p:cNvCxnSpPr>
              <a:stCxn id="2340" idx="3"/>
            </p:cNvCxnSpPr>
            <p:nvPr/>
          </p:nvCxnSpPr>
          <p:spPr>
            <a:xfrm flipH="1" rot="10800000">
              <a:off x="4870984" y="2144300"/>
              <a:ext cx="549600" cy="7200"/>
            </a:xfrm>
            <a:prstGeom prst="straightConnector1">
              <a:avLst/>
            </a:prstGeom>
            <a:noFill/>
            <a:ln cap="flat" cmpd="sng" w="19050">
              <a:solidFill>
                <a:srgbClr val="1D767E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347" name="Google Shape;2347;p123"/>
            <p:cNvCxnSpPr/>
            <p:nvPr/>
          </p:nvCxnSpPr>
          <p:spPr>
            <a:xfrm rot="10800000">
              <a:off x="5420459" y="2144155"/>
              <a:ext cx="0" cy="503100"/>
            </a:xfrm>
            <a:prstGeom prst="straightConnector1">
              <a:avLst/>
            </a:prstGeom>
            <a:noFill/>
            <a:ln cap="flat" cmpd="sng" w="19050">
              <a:solidFill>
                <a:srgbClr val="1D767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48" name="Google Shape;2348;p123"/>
          <p:cNvGrpSpPr/>
          <p:nvPr/>
        </p:nvGrpSpPr>
        <p:grpSpPr>
          <a:xfrm>
            <a:off x="5413339" y="3032913"/>
            <a:ext cx="503100" cy="347641"/>
            <a:chOff x="5413326" y="3065242"/>
            <a:chExt cx="503100" cy="467700"/>
          </a:xfrm>
        </p:grpSpPr>
        <p:cxnSp>
          <p:nvCxnSpPr>
            <p:cNvPr id="2349" name="Google Shape;2349;p123"/>
            <p:cNvCxnSpPr/>
            <p:nvPr/>
          </p:nvCxnSpPr>
          <p:spPr>
            <a:xfrm>
              <a:off x="5413377" y="3065242"/>
              <a:ext cx="0" cy="467700"/>
            </a:xfrm>
            <a:prstGeom prst="straightConnector1">
              <a:avLst/>
            </a:prstGeom>
            <a:noFill/>
            <a:ln cap="flat" cmpd="sng" w="19050">
              <a:solidFill>
                <a:srgbClr val="1D767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0" name="Google Shape;2350;p123"/>
            <p:cNvCxnSpPr/>
            <p:nvPr/>
          </p:nvCxnSpPr>
          <p:spPr>
            <a:xfrm rot="10800000">
              <a:off x="5413326" y="3532801"/>
              <a:ext cx="503100" cy="0"/>
            </a:xfrm>
            <a:prstGeom prst="straightConnector1">
              <a:avLst/>
            </a:prstGeom>
            <a:noFill/>
            <a:ln cap="flat" cmpd="sng" w="19050">
              <a:solidFill>
                <a:srgbClr val="1D767E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2351" name="Google Shape;2351;p123"/>
          <p:cNvGrpSpPr/>
          <p:nvPr/>
        </p:nvGrpSpPr>
        <p:grpSpPr>
          <a:xfrm>
            <a:off x="6538169" y="2999666"/>
            <a:ext cx="549600" cy="373954"/>
            <a:chOff x="6538155" y="3020513"/>
            <a:chExt cx="549600" cy="503100"/>
          </a:xfrm>
        </p:grpSpPr>
        <p:cxnSp>
          <p:nvCxnSpPr>
            <p:cNvPr id="2352" name="Google Shape;2352;p123"/>
            <p:cNvCxnSpPr/>
            <p:nvPr/>
          </p:nvCxnSpPr>
          <p:spPr>
            <a:xfrm>
              <a:off x="6538155" y="3516267"/>
              <a:ext cx="549600" cy="7200"/>
            </a:xfrm>
            <a:prstGeom prst="straightConnector1">
              <a:avLst/>
            </a:prstGeom>
            <a:noFill/>
            <a:ln cap="flat" cmpd="sng" w="19050">
              <a:solidFill>
                <a:srgbClr val="1D767E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353" name="Google Shape;2353;p123"/>
            <p:cNvCxnSpPr/>
            <p:nvPr/>
          </p:nvCxnSpPr>
          <p:spPr>
            <a:xfrm>
              <a:off x="7087628" y="3020513"/>
              <a:ext cx="0" cy="503100"/>
            </a:xfrm>
            <a:prstGeom prst="straightConnector1">
              <a:avLst/>
            </a:prstGeom>
            <a:noFill/>
            <a:ln cap="flat" cmpd="sng" w="19050">
              <a:solidFill>
                <a:srgbClr val="1D767E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54" name="Google Shape;2354;p123"/>
          <p:cNvGrpSpPr/>
          <p:nvPr/>
        </p:nvGrpSpPr>
        <p:grpSpPr>
          <a:xfrm>
            <a:off x="7232946" y="2134826"/>
            <a:ext cx="583229" cy="467700"/>
            <a:chOff x="7232946" y="2134826"/>
            <a:chExt cx="583229" cy="467700"/>
          </a:xfrm>
        </p:grpSpPr>
        <p:cxnSp>
          <p:nvCxnSpPr>
            <p:cNvPr id="2355" name="Google Shape;2355;p123"/>
            <p:cNvCxnSpPr/>
            <p:nvPr/>
          </p:nvCxnSpPr>
          <p:spPr>
            <a:xfrm rot="10800000">
              <a:off x="7232946" y="2134826"/>
              <a:ext cx="0" cy="467700"/>
            </a:xfrm>
            <a:prstGeom prst="straightConnector1">
              <a:avLst/>
            </a:prstGeom>
            <a:noFill/>
            <a:ln cap="flat" cmpd="sng" w="19050">
              <a:solidFill>
                <a:srgbClr val="1D767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6" name="Google Shape;2356;p123"/>
            <p:cNvCxnSpPr/>
            <p:nvPr/>
          </p:nvCxnSpPr>
          <p:spPr>
            <a:xfrm rot="10800000">
              <a:off x="7232975" y="2134975"/>
              <a:ext cx="583200" cy="0"/>
            </a:xfrm>
            <a:prstGeom prst="straightConnector1">
              <a:avLst/>
            </a:prstGeom>
            <a:noFill/>
            <a:ln cap="flat" cmpd="sng" w="19050">
              <a:solidFill>
                <a:srgbClr val="1D767E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pic>
        <p:nvPicPr>
          <p:cNvPr id="2357" name="Google Shape;2357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5153" y="625046"/>
            <a:ext cx="549609" cy="2622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8" name="Google Shape;2358;p123"/>
          <p:cNvCxnSpPr/>
          <p:nvPr/>
        </p:nvCxnSpPr>
        <p:spPr>
          <a:xfrm>
            <a:off x="4182913" y="759275"/>
            <a:ext cx="437400" cy="3300"/>
          </a:xfrm>
          <a:prstGeom prst="straightConnector1">
            <a:avLst/>
          </a:prstGeom>
          <a:noFill/>
          <a:ln cap="flat" cmpd="sng" w="19050">
            <a:solidFill>
              <a:srgbClr val="1D767E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59" name="Google Shape;2359;p123"/>
          <p:cNvCxnSpPr/>
          <p:nvPr/>
        </p:nvCxnSpPr>
        <p:spPr>
          <a:xfrm flipH="1" rot="10800000">
            <a:off x="5454352" y="754992"/>
            <a:ext cx="408000" cy="2400"/>
          </a:xfrm>
          <a:prstGeom prst="straightConnector1">
            <a:avLst/>
          </a:prstGeom>
          <a:noFill/>
          <a:ln cap="flat" cmpd="sng" w="19050">
            <a:solidFill>
              <a:srgbClr val="1D767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0" name="Google Shape;2360;p123"/>
          <p:cNvSpPr txBox="1"/>
          <p:nvPr/>
        </p:nvSpPr>
        <p:spPr>
          <a:xfrm>
            <a:off x="4501900" y="583050"/>
            <a:ext cx="10632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User requests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61" name="Google Shape;2361;p123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6004824" y="510417"/>
            <a:ext cx="443492" cy="7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123"/>
          <p:cNvSpPr txBox="1"/>
          <p:nvPr/>
        </p:nvSpPr>
        <p:spPr>
          <a:xfrm>
            <a:off x="6448325" y="1062875"/>
            <a:ext cx="1023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edium"/>
                <a:ea typeface="Roboto Medium"/>
                <a:cs typeface="Roboto Medium"/>
                <a:sym typeface="Roboto Medium"/>
              </a:rPr>
              <a:t>Load balancer 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363" name="Google Shape;2363;p123"/>
          <p:cNvCxnSpPr/>
          <p:nvPr/>
        </p:nvCxnSpPr>
        <p:spPr>
          <a:xfrm>
            <a:off x="6799016" y="743917"/>
            <a:ext cx="1575900" cy="0"/>
          </a:xfrm>
          <a:prstGeom prst="straightConnector1">
            <a:avLst/>
          </a:prstGeom>
          <a:noFill/>
          <a:ln cap="flat" cmpd="sng" w="9525">
            <a:solidFill>
              <a:srgbClr val="D73A49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2364" name="Google Shape;2364;p123"/>
          <p:cNvCxnSpPr/>
          <p:nvPr/>
        </p:nvCxnSpPr>
        <p:spPr>
          <a:xfrm>
            <a:off x="8427200" y="741300"/>
            <a:ext cx="0" cy="903600"/>
          </a:xfrm>
          <a:prstGeom prst="straightConnector1">
            <a:avLst/>
          </a:prstGeom>
          <a:noFill/>
          <a:ln cap="flat" cmpd="sng" w="9525">
            <a:solidFill>
              <a:srgbClr val="D73A4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5" name="Google Shape;2365;p123"/>
          <p:cNvCxnSpPr>
            <a:endCxn id="2328" idx="0"/>
          </p:cNvCxnSpPr>
          <p:nvPr/>
        </p:nvCxnSpPr>
        <p:spPr>
          <a:xfrm flipH="1">
            <a:off x="6226570" y="1302569"/>
            <a:ext cx="6300" cy="456300"/>
          </a:xfrm>
          <a:prstGeom prst="straightConnector1">
            <a:avLst/>
          </a:prstGeom>
          <a:noFill/>
          <a:ln cap="flat" cmpd="sng" w="19050">
            <a:solidFill>
              <a:srgbClr val="1D767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6" name="Google Shape;2366;p123"/>
          <p:cNvCxnSpPr/>
          <p:nvPr/>
        </p:nvCxnSpPr>
        <p:spPr>
          <a:xfrm flipH="1" rot="10800000">
            <a:off x="4678014" y="1251011"/>
            <a:ext cx="1326900" cy="7500"/>
          </a:xfrm>
          <a:prstGeom prst="straightConnector1">
            <a:avLst/>
          </a:prstGeom>
          <a:noFill/>
          <a:ln cap="flat" cmpd="sng" w="19050">
            <a:solidFill>
              <a:srgbClr val="1D7E7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7" name="Google Shape;2367;p123"/>
          <p:cNvCxnSpPr/>
          <p:nvPr/>
        </p:nvCxnSpPr>
        <p:spPr>
          <a:xfrm flipH="1">
            <a:off x="4677914" y="1259700"/>
            <a:ext cx="6300" cy="456300"/>
          </a:xfrm>
          <a:prstGeom prst="straightConnector1">
            <a:avLst/>
          </a:prstGeom>
          <a:noFill/>
          <a:ln cap="flat" cmpd="sng" w="19050">
            <a:solidFill>
              <a:srgbClr val="1D767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8" name="Google Shape;2368;p123"/>
          <p:cNvSpPr/>
          <p:nvPr/>
        </p:nvSpPr>
        <p:spPr>
          <a:xfrm>
            <a:off x="8075350" y="1007025"/>
            <a:ext cx="850200" cy="337500"/>
          </a:xfrm>
          <a:prstGeom prst="rect">
            <a:avLst/>
          </a:prstGeom>
          <a:solidFill>
            <a:srgbClr val="C1C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23"/>
          <p:cNvSpPr txBox="1"/>
          <p:nvPr/>
        </p:nvSpPr>
        <p:spPr>
          <a:xfrm>
            <a:off x="7999850" y="929928"/>
            <a:ext cx="8502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D73A49"/>
                </a:solidFill>
                <a:latin typeface="Roboto"/>
                <a:ea typeface="Roboto"/>
                <a:cs typeface="Roboto"/>
                <a:sym typeface="Roboto"/>
              </a:rPr>
              <a:t>Terminated connection</a:t>
            </a:r>
            <a:endParaRPr b="1" sz="1000">
              <a:solidFill>
                <a:srgbClr val="D73A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70" name="Google Shape;2370;p123"/>
          <p:cNvGrpSpPr/>
          <p:nvPr/>
        </p:nvGrpSpPr>
        <p:grpSpPr>
          <a:xfrm>
            <a:off x="6549250" y="415900"/>
            <a:ext cx="1552200" cy="734400"/>
            <a:chOff x="6549250" y="415900"/>
            <a:chExt cx="1552200" cy="734400"/>
          </a:xfrm>
        </p:grpSpPr>
        <p:sp>
          <p:nvSpPr>
            <p:cNvPr id="2371" name="Google Shape;2371;p123"/>
            <p:cNvSpPr/>
            <p:nvPr/>
          </p:nvSpPr>
          <p:spPr>
            <a:xfrm rot="5400000">
              <a:off x="7045750" y="-17275"/>
              <a:ext cx="559200" cy="15129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23"/>
            <p:cNvSpPr txBox="1"/>
            <p:nvPr/>
          </p:nvSpPr>
          <p:spPr>
            <a:xfrm>
              <a:off x="6549250" y="415900"/>
              <a:ext cx="1552200" cy="7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A product directory app is down? Rerouting users to the other two!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2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8" name="Google Shape;2378;p12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379" name="Google Shape;2379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8181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0" name="Google Shape;2380;p1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8181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1" name="Google Shape;2381;p12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382" name="Google Shape;2382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8181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3" name="Google Shape;2383;p1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8181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4" name="Google Shape;2384;p12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385" name="Google Shape;2385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8181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6" name="Google Shape;2386;p1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8181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7" name="Google Shape;2387;p12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388" name="Google Shape;2388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8181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9" name="Google Shape;2389;p1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8181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0" name="Google Shape;2390;p12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12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2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2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394" name="Google Shape;2394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Monolith to Microservice </a:t>
            </a:r>
            <a:endParaRPr/>
          </a:p>
        </p:txBody>
      </p:sp>
      <p:sp>
        <p:nvSpPr>
          <p:cNvPr id="2395" name="Google Shape;2395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activity, you will diagram microservices. </a:t>
            </a:r>
            <a:endParaRPr/>
          </a:p>
        </p:txBody>
      </p:sp>
      <p:sp>
        <p:nvSpPr>
          <p:cNvPr id="2396" name="Google Shape;2396;p124"/>
          <p:cNvSpPr txBox="1"/>
          <p:nvPr>
            <p:ph idx="1" type="subTitle"/>
          </p:nvPr>
        </p:nvSpPr>
        <p:spPr>
          <a:xfrm>
            <a:off x="1454000" y="1398000"/>
            <a:ext cx="747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Separate each component of the monolith by its function and move into its own machine.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7" name="Google Shape;2397;p124"/>
          <p:cNvSpPr txBox="1"/>
          <p:nvPr>
            <p:ph idx="2" type="subTitle"/>
          </p:nvPr>
        </p:nvSpPr>
        <p:spPr>
          <a:xfrm>
            <a:off x="1454000" y="2306749"/>
            <a:ext cx="7476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communication between each part of the microservice.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8" name="Google Shape;2398;p124"/>
          <p:cNvSpPr txBox="1"/>
          <p:nvPr>
            <p:ph idx="3" type="subTitle"/>
          </p:nvPr>
        </p:nvSpPr>
        <p:spPr>
          <a:xfrm>
            <a:off x="1464029" y="3076269"/>
            <a:ext cx="7476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Turn the back-end server into an API to interact with more than just the front end.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9" name="Google Shape;2399;p124"/>
          <p:cNvSpPr txBox="1"/>
          <p:nvPr>
            <p:ph idx="4" type="subTitle"/>
          </p:nvPr>
        </p:nvSpPr>
        <p:spPr>
          <a:xfrm>
            <a:off x="1454000" y="3992175"/>
            <a:ext cx="7476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Rename the rest of the component services to match the main function they provide.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47" name="Google Shape;204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we’ll be able to: </a:t>
            </a:r>
            <a:endParaRPr/>
          </a:p>
        </p:txBody>
      </p:sp>
      <p:sp>
        <p:nvSpPr>
          <p:cNvPr id="2048" name="Google Shape;2048;p10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how microservices and architecture work to deliver more robust, reliable, </a:t>
            </a:r>
            <a:br>
              <a:rPr lang="en"/>
            </a:br>
            <a:r>
              <a:rPr lang="en"/>
              <a:t>and repeatable infrastructure as code. </a:t>
            </a:r>
            <a:endParaRPr/>
          </a:p>
        </p:txBody>
      </p:sp>
      <p:sp>
        <p:nvSpPr>
          <p:cNvPr id="2049" name="Google Shape;2049;p10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 container vulnerability</a:t>
            </a:r>
            <a:r>
              <a:rPr lang="en"/>
              <a:t> </a:t>
            </a:r>
            <a:r>
              <a:rPr lang="en"/>
              <a:t>and filter through the results. </a:t>
            </a:r>
            <a:endParaRPr/>
          </a:p>
        </p:txBody>
      </p:sp>
      <p:sp>
        <p:nvSpPr>
          <p:cNvPr id="2050" name="Google Shape;2050;p10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a Docker Compose container set and test the </a:t>
            </a:r>
            <a:r>
              <a:rPr lang="en"/>
              <a:t>deployment</a:t>
            </a:r>
            <a:r>
              <a:rPr lang="en"/>
              <a:t> functionality. </a:t>
            </a:r>
            <a:endParaRPr/>
          </a:p>
        </p:txBody>
      </p:sp>
      <p:sp>
        <p:nvSpPr>
          <p:cNvPr id="2051" name="Google Shape;2051;p10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a container IDS and </a:t>
            </a:r>
            <a:r>
              <a:rPr lang="en"/>
              <a:t>emulate</a:t>
            </a:r>
            <a:r>
              <a:rPr lang="en"/>
              <a:t> intrusions on the previously </a:t>
            </a:r>
            <a:r>
              <a:rPr lang="en"/>
              <a:t>deployed</a:t>
            </a:r>
            <a:r>
              <a:rPr lang="en"/>
              <a:t> container set. </a:t>
            </a:r>
            <a:endParaRPr/>
          </a:p>
        </p:txBody>
      </p:sp>
      <p:sp>
        <p:nvSpPr>
          <p:cNvPr id="2052" name="Google Shape;2052;p10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1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405" name="Google Shape;2405;p1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Monolith to Microservice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diagram a microservice version of a monolith web store application.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6" name="Google Shape;2406;p12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27"/>
          <p:cNvSpPr txBox="1"/>
          <p:nvPr>
            <p:ph type="title"/>
          </p:nvPr>
        </p:nvSpPr>
        <p:spPr>
          <a:xfrm>
            <a:off x="274325" y="2164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Vulnerability Analysis</a:t>
            </a:r>
            <a:endParaRPr/>
          </a:p>
        </p:txBody>
      </p:sp>
      <p:sp>
        <p:nvSpPr>
          <p:cNvPr id="2417" name="Google Shape;2417;p12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2" name="Google Shape;242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128"/>
          <p:cNvSpPr txBox="1"/>
          <p:nvPr>
            <p:ph type="title"/>
          </p:nvPr>
        </p:nvSpPr>
        <p:spPr>
          <a:xfrm>
            <a:off x="3707200" y="1239050"/>
            <a:ext cx="5115000" cy="3194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In this section, we’ll explore the underlying technologies of microservice machines and their associated vulnerabilities.</a:t>
            </a:r>
            <a:endParaRPr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4" name="Google Shape;2424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5F6E1"/>
        </a:solidFill>
      </p:bgPr>
    </p:bg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29"/>
          <p:cNvSpPr/>
          <p:nvPr/>
        </p:nvSpPr>
        <p:spPr>
          <a:xfrm>
            <a:off x="1352550" y="138196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29"/>
          <p:cNvSpPr/>
          <p:nvPr/>
        </p:nvSpPr>
        <p:spPr>
          <a:xfrm>
            <a:off x="1352550" y="306786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29"/>
          <p:cNvSpPr/>
          <p:nvPr/>
        </p:nvSpPr>
        <p:spPr>
          <a:xfrm>
            <a:off x="1352550" y="390458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434" name="Google Shape;2434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 Infrastructure </a:t>
            </a:r>
            <a:endParaRPr/>
          </a:p>
        </p:txBody>
      </p:sp>
      <p:sp>
        <p:nvSpPr>
          <p:cNvPr id="2435" name="Google Shape;2435;p129"/>
          <p:cNvSpPr txBox="1"/>
          <p:nvPr>
            <p:ph idx="1" type="subTitle"/>
          </p:nvPr>
        </p:nvSpPr>
        <p:spPr>
          <a:xfrm>
            <a:off x="0" y="675975"/>
            <a:ext cx="94098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 require lightweight environments to run because: </a:t>
            </a:r>
            <a:endParaRPr/>
          </a:p>
        </p:txBody>
      </p:sp>
      <p:sp>
        <p:nvSpPr>
          <p:cNvPr id="2436" name="Google Shape;2436;p129"/>
          <p:cNvSpPr txBox="1"/>
          <p:nvPr>
            <p:ph idx="1" type="subTitle"/>
          </p:nvPr>
        </p:nvSpPr>
        <p:spPr>
          <a:xfrm>
            <a:off x="1514207" y="1398000"/>
            <a:ext cx="7263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Live services need to be deployed quickly.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7" name="Google Shape;2437;p129"/>
          <p:cNvSpPr txBox="1"/>
          <p:nvPr>
            <p:ph idx="2" type="subTitle"/>
          </p:nvPr>
        </p:nvSpPr>
        <p:spPr>
          <a:xfrm>
            <a:off x="1494785" y="2233550"/>
            <a:ext cx="7283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Multiple copies of a service can be replicated as needed to meet demand.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8" name="Google Shape;2438;p129"/>
          <p:cNvSpPr txBox="1"/>
          <p:nvPr>
            <p:ph idx="3" type="subTitle"/>
          </p:nvPr>
        </p:nvSpPr>
        <p:spPr>
          <a:xfrm>
            <a:off x="1504496" y="3076275"/>
            <a:ext cx="7283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Developers and maintainers can deploy their own copies of these services locally for testing purposes.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9" name="Google Shape;2439;p129"/>
          <p:cNvSpPr txBox="1"/>
          <p:nvPr>
            <p:ph idx="4" type="subTitle"/>
          </p:nvPr>
        </p:nvSpPr>
        <p:spPr>
          <a:xfrm>
            <a:off x="1494725" y="3918975"/>
            <a:ext cx="7283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Full-sized VMs for each service require more resources and are more expensive.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0" name="Google Shape;2440;p12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p12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37792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2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6382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2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9005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8" name="Google Shape;2448;p130"/>
          <p:cNvPicPr preferRelativeResize="0"/>
          <p:nvPr/>
        </p:nvPicPr>
        <p:blipFill rotWithShape="1">
          <a:blip r:embed="rId3">
            <a:alphaModFix/>
          </a:blip>
          <a:srcRect b="4928" l="0" r="11394" t="153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3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2450" name="Google Shape;2450;p130"/>
          <p:cNvSpPr txBox="1"/>
          <p:nvPr>
            <p:ph type="title"/>
          </p:nvPr>
        </p:nvSpPr>
        <p:spPr>
          <a:xfrm>
            <a:off x="152400" y="593575"/>
            <a:ext cx="5417400" cy="31296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Each service needs </a:t>
            </a:r>
            <a:b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its own lightweight </a:t>
            </a:r>
            <a:b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virtual environment. </a:t>
            </a: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Can we think of any </a:t>
            </a:r>
            <a:br>
              <a:rPr lang="en" sz="24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technologies that provide a lightweight, isolated environment?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FC0DC"/>
        </a:solidFill>
      </p:bgPr>
    </p:bg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Microservice Infrastructure with Containers</a:t>
            </a:r>
            <a:endParaRPr/>
          </a:p>
        </p:txBody>
      </p:sp>
      <p:sp>
        <p:nvSpPr>
          <p:cNvPr id="2456" name="Google Shape;2456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the cloud security unit, we covered containers and Docker extensively. </a:t>
            </a:r>
            <a:br>
              <a:rPr lang="en"/>
            </a:br>
            <a:r>
              <a:rPr lang="en"/>
              <a:t>We also used Ansible to set up lightweight containers in our activities.</a:t>
            </a:r>
            <a:endParaRPr/>
          </a:p>
        </p:txBody>
      </p:sp>
      <p:sp>
        <p:nvSpPr>
          <p:cNvPr id="2457" name="Google Shape;2457;p131"/>
          <p:cNvSpPr txBox="1"/>
          <p:nvPr>
            <p:ph idx="3" type="body"/>
          </p:nvPr>
        </p:nvSpPr>
        <p:spPr>
          <a:xfrm>
            <a:off x="0" y="1614275"/>
            <a:ext cx="49344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930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8CA8"/>
              </a:buClr>
              <a:buSzPts val="1600"/>
              <a:buFont typeface="Roboto"/>
              <a:buChar char="●"/>
            </a:pPr>
            <a:r>
              <a:rPr lang="en" sz="1600"/>
              <a:t>Containers run as isolated, virtual operating systems that dynamically allocate resources depending on needs. This is unlike regular virtual machines, where all hardware is virtualized.</a:t>
            </a:r>
            <a:endParaRPr sz="1600"/>
          </a:p>
          <a:p>
            <a:pPr indent="-1930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78CA8"/>
              </a:buClr>
              <a:buSzPts val="1600"/>
              <a:buFont typeface="Roboto"/>
              <a:buChar char="●"/>
            </a:pPr>
            <a:r>
              <a:rPr lang="en" sz="1600"/>
              <a:t>Docker is the most popular container platform. </a:t>
            </a:r>
            <a:endParaRPr sz="1600"/>
          </a:p>
          <a:p>
            <a:pPr indent="0" lvl="0" marL="3429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For the rest of this class, we will be referring to Docker’s implementations of containers.</a:t>
            </a:r>
            <a:endParaRPr sz="1600"/>
          </a:p>
        </p:txBody>
      </p:sp>
      <p:sp>
        <p:nvSpPr>
          <p:cNvPr id="2458" name="Google Shape;2458;p13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459" name="Google Shape;245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375" y="1523200"/>
            <a:ext cx="3708850" cy="311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D2E9"/>
              </a:gs>
              <a:gs pos="100000">
                <a:srgbClr val="04596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3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466" name="Google Shape;2466;p132"/>
          <p:cNvSpPr txBox="1"/>
          <p:nvPr>
            <p:ph type="title"/>
          </p:nvPr>
        </p:nvSpPr>
        <p:spPr>
          <a:xfrm>
            <a:off x="4410700" y="1142650"/>
            <a:ext cx="4574100" cy="3493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Containerization is the process of packaging all the requirements for a microservice</a:t>
            </a:r>
            <a:b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into a container. </a:t>
            </a: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67" name="Google Shape;246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0" y="229150"/>
            <a:ext cx="4833650" cy="48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FC0DC"/>
        </a:solidFill>
      </p:bgPr>
    </p:bg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33"/>
          <p:cNvSpPr/>
          <p:nvPr/>
        </p:nvSpPr>
        <p:spPr>
          <a:xfrm>
            <a:off x="777550" y="1646875"/>
            <a:ext cx="2342400" cy="2958300"/>
          </a:xfrm>
          <a:prstGeom prst="roundRect">
            <a:avLst>
              <a:gd fmla="val 637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33"/>
          <p:cNvSpPr/>
          <p:nvPr/>
        </p:nvSpPr>
        <p:spPr>
          <a:xfrm>
            <a:off x="3340800" y="1646875"/>
            <a:ext cx="2342400" cy="2958300"/>
          </a:xfrm>
          <a:prstGeom prst="roundRect">
            <a:avLst>
              <a:gd fmla="val 637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33"/>
          <p:cNvSpPr/>
          <p:nvPr/>
        </p:nvSpPr>
        <p:spPr>
          <a:xfrm>
            <a:off x="5920350" y="1646875"/>
            <a:ext cx="2342400" cy="2958300"/>
          </a:xfrm>
          <a:prstGeom prst="roundRect">
            <a:avLst>
              <a:gd fmla="val 637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476" name="Google Shape;2476;p133"/>
          <p:cNvSpPr/>
          <p:nvPr/>
        </p:nvSpPr>
        <p:spPr>
          <a:xfrm rot="5400000">
            <a:off x="713650" y="2060325"/>
            <a:ext cx="391200" cy="263400"/>
          </a:xfrm>
          <a:prstGeom prst="triangle">
            <a:avLst>
              <a:gd fmla="val 50000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133"/>
          <p:cNvSpPr/>
          <p:nvPr/>
        </p:nvSpPr>
        <p:spPr>
          <a:xfrm rot="5400000">
            <a:off x="3276900" y="2060325"/>
            <a:ext cx="391200" cy="263400"/>
          </a:xfrm>
          <a:prstGeom prst="triangle">
            <a:avLst>
              <a:gd fmla="val 50000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33"/>
          <p:cNvSpPr/>
          <p:nvPr/>
        </p:nvSpPr>
        <p:spPr>
          <a:xfrm rot="5400000">
            <a:off x="5840150" y="2060325"/>
            <a:ext cx="391200" cy="263400"/>
          </a:xfrm>
          <a:prstGeom prst="triangle">
            <a:avLst>
              <a:gd fmla="val 50000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9" name="Google Shape;247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69375"/>
            <a:ext cx="8520201" cy="361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133"/>
          <p:cNvSpPr txBox="1"/>
          <p:nvPr>
            <p:ph idx="1" type="subTitle"/>
          </p:nvPr>
        </p:nvSpPr>
        <p:spPr>
          <a:xfrm>
            <a:off x="1132350" y="1565000"/>
            <a:ext cx="17685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Declare a base operating system for the microservice to run 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1" name="Google Shape;2481;p133"/>
          <p:cNvSpPr txBox="1"/>
          <p:nvPr>
            <p:ph idx="2" type="subTitle"/>
          </p:nvPr>
        </p:nvSpPr>
        <p:spPr>
          <a:xfrm>
            <a:off x="3682025" y="1565000"/>
            <a:ext cx="21075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Copy the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microservice’s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source code to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the container.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2" name="Google Shape;2482;p133"/>
          <p:cNvSpPr txBox="1"/>
          <p:nvPr>
            <p:ph idx="3" type="subTitle"/>
          </p:nvPr>
        </p:nvSpPr>
        <p:spPr>
          <a:xfrm>
            <a:off x="6275550" y="1479375"/>
            <a:ext cx="2047500" cy="20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a command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that launches the microservice.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3" name="Google Shape;2483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 Container Becomes a Microservice</a:t>
            </a:r>
            <a:endParaRPr/>
          </a:p>
        </p:txBody>
      </p:sp>
      <p:sp>
        <p:nvSpPr>
          <p:cNvPr id="2484" name="Google Shape;2484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Containerizing a microservice requires the following steps: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FC0DC"/>
        </a:solidFill>
      </p:bgPr>
    </p:bg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</p:txBody>
      </p:sp>
      <p:sp>
        <p:nvSpPr>
          <p:cNvPr id="2490" name="Google Shape;2490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Containerization can be declared in a text file called a </a:t>
            </a:r>
            <a:r>
              <a:rPr b="1" lang="en"/>
              <a:t>Dockerfile</a:t>
            </a:r>
            <a:r>
              <a:rPr lang="en"/>
              <a:t>. </a:t>
            </a:r>
            <a:endParaRPr/>
          </a:p>
        </p:txBody>
      </p:sp>
      <p:sp>
        <p:nvSpPr>
          <p:cNvPr id="2491" name="Google Shape;2491;p134"/>
          <p:cNvSpPr txBox="1"/>
          <p:nvPr>
            <p:ph idx="3" type="body"/>
          </p:nvPr>
        </p:nvSpPr>
        <p:spPr>
          <a:xfrm>
            <a:off x="4566850" y="1578225"/>
            <a:ext cx="4302900" cy="244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Dockerfiles contain all the configuration needed for a container in one file.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This is similar to an Ansible configuration file, which contains everything needed to configure a host with the command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ansible-playbook your-playbook.yml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92" name="Google Shape;2492;p134"/>
          <p:cNvSpPr txBox="1"/>
          <p:nvPr/>
        </p:nvSpPr>
        <p:spPr>
          <a:xfrm>
            <a:off x="464875" y="1331750"/>
            <a:ext cx="4252200" cy="2935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71450" rotWithShape="0" algn="bl" dist="9525">
              <a:srgbClr val="000000">
                <a:alpha val="23000"/>
              </a:srgbClr>
            </a:outerShdw>
          </a:effectLst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###############################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 Employee Directory Application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###############################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 Required Base OS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73A49"/>
                </a:solidFill>
                <a:latin typeface="Inconsolata"/>
                <a:ea typeface="Inconsolata"/>
                <a:cs typeface="Inconsolata"/>
                <a:sym typeface="Inconsolata"/>
              </a:rPr>
              <a:t>FROM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ubuntu:14.04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...[truncated]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93" name="Google Shape;2493;p13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494" name="Google Shape;2494;p134"/>
          <p:cNvPicPr preferRelativeResize="0"/>
          <p:nvPr/>
        </p:nvPicPr>
        <p:blipFill rotWithShape="1">
          <a:blip r:embed="rId3">
            <a:alphaModFix/>
          </a:blip>
          <a:srcRect b="31323" l="0" r="0" t="0"/>
          <a:stretch/>
        </p:blipFill>
        <p:spPr>
          <a:xfrm flipH="1">
            <a:off x="6930750" y="3677650"/>
            <a:ext cx="1938925" cy="11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300"/>
                                        <p:tgtEl>
                                          <p:spTgt spid="2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08"/>
          <p:cNvSpPr txBox="1"/>
          <p:nvPr>
            <p:ph type="title"/>
          </p:nvPr>
        </p:nvSpPr>
        <p:spPr>
          <a:xfrm>
            <a:off x="274350" y="21021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Structure</a:t>
            </a:r>
            <a:endParaRPr/>
          </a:p>
        </p:txBody>
      </p:sp>
      <p:sp>
        <p:nvSpPr>
          <p:cNvPr id="2058" name="Google Shape;2058;p10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FC0DC"/>
        </a:solidFill>
      </p:bgPr>
    </p:bg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</p:txBody>
      </p:sp>
      <p:sp>
        <p:nvSpPr>
          <p:cNvPr id="2500" name="Google Shape;2500;p135"/>
          <p:cNvSpPr txBox="1"/>
          <p:nvPr>
            <p:ph idx="1" type="subTitle"/>
          </p:nvPr>
        </p:nvSpPr>
        <p:spPr>
          <a:xfrm>
            <a:off x="0" y="675975"/>
            <a:ext cx="4218000" cy="768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unique Dockerfile is created for each microservice.</a:t>
            </a:r>
            <a:endParaRPr/>
          </a:p>
        </p:txBody>
      </p:sp>
      <p:sp>
        <p:nvSpPr>
          <p:cNvPr id="2501" name="Google Shape;2501;p135"/>
          <p:cNvSpPr txBox="1"/>
          <p:nvPr/>
        </p:nvSpPr>
        <p:spPr>
          <a:xfrm>
            <a:off x="3644113" y="1701391"/>
            <a:ext cx="156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Product Directory app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2" name="Google Shape;2502;p135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167625" y="864962"/>
            <a:ext cx="516277" cy="91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3" name="Google Shape;2503;p135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4559412" y="1632447"/>
            <a:ext cx="195687" cy="18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35"/>
          <p:cNvPicPr preferRelativeResize="0"/>
          <p:nvPr/>
        </p:nvPicPr>
        <p:blipFill rotWithShape="1">
          <a:blip r:embed="rId3">
            <a:alphaModFix/>
          </a:blip>
          <a:srcRect b="4770" l="83794" r="-694" t="0"/>
          <a:stretch/>
        </p:blipFill>
        <p:spPr>
          <a:xfrm>
            <a:off x="4184424" y="3939088"/>
            <a:ext cx="47971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135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167625" y="2356312"/>
            <a:ext cx="516277" cy="91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135"/>
          <p:cNvPicPr preferRelativeResize="0"/>
          <p:nvPr/>
        </p:nvPicPr>
        <p:blipFill rotWithShape="1">
          <a:blip r:embed="rId4">
            <a:alphaModFix/>
          </a:blip>
          <a:srcRect b="0" l="53654" r="4" t="0"/>
          <a:stretch/>
        </p:blipFill>
        <p:spPr>
          <a:xfrm>
            <a:off x="4546412" y="3102672"/>
            <a:ext cx="195687" cy="1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35"/>
          <p:cNvSpPr/>
          <p:nvPr/>
        </p:nvSpPr>
        <p:spPr>
          <a:xfrm>
            <a:off x="3257550" y="2812925"/>
            <a:ext cx="660000" cy="15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AE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8" name="Google Shape;2508;p135"/>
          <p:cNvCxnSpPr>
            <a:endCxn id="2505" idx="0"/>
          </p:cNvCxnSpPr>
          <p:nvPr/>
        </p:nvCxnSpPr>
        <p:spPr>
          <a:xfrm>
            <a:off x="4422763" y="1996912"/>
            <a:ext cx="3000" cy="3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09" name="Google Shape;2509;p135"/>
          <p:cNvSpPr/>
          <p:nvPr/>
        </p:nvSpPr>
        <p:spPr>
          <a:xfrm>
            <a:off x="5507000" y="1040775"/>
            <a:ext cx="2399700" cy="9174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35"/>
          <p:cNvSpPr/>
          <p:nvPr/>
        </p:nvSpPr>
        <p:spPr>
          <a:xfrm>
            <a:off x="5473093" y="781966"/>
            <a:ext cx="2399700" cy="130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#######################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 Product Directory </a:t>
            </a: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Application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#######################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 Required Base OS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FROM ubuntu:14.04</a:t>
            </a:r>
            <a:endParaRPr b="1"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1" name="Google Shape;2511;p135"/>
          <p:cNvSpPr/>
          <p:nvPr/>
        </p:nvSpPr>
        <p:spPr>
          <a:xfrm>
            <a:off x="5507000" y="2397117"/>
            <a:ext cx="2399700" cy="9174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35"/>
          <p:cNvSpPr/>
          <p:nvPr/>
        </p:nvSpPr>
        <p:spPr>
          <a:xfrm>
            <a:off x="5473093" y="2290703"/>
            <a:ext cx="2399700" cy="130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#######################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 PRODUCT API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#######################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 Required Base OS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FROM fedora:31</a:t>
            </a:r>
            <a:endParaRPr b="1"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13" name="Google Shape;2513;p135"/>
          <p:cNvSpPr/>
          <p:nvPr/>
        </p:nvSpPr>
        <p:spPr>
          <a:xfrm>
            <a:off x="5507000" y="3873472"/>
            <a:ext cx="2399700" cy="9174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35"/>
          <p:cNvSpPr/>
          <p:nvPr/>
        </p:nvSpPr>
        <p:spPr>
          <a:xfrm>
            <a:off x="5473093" y="3767053"/>
            <a:ext cx="2399700" cy="130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#######################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 AMAZON Database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#######################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Inconsolata"/>
                <a:ea typeface="Inconsolata"/>
                <a:cs typeface="Inconsolata"/>
                <a:sym typeface="Inconsolata"/>
              </a:rPr>
              <a:t># Required Base OS</a:t>
            </a:r>
            <a:endParaRPr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Inconsolata"/>
                <a:ea typeface="Inconsolata"/>
                <a:cs typeface="Inconsolata"/>
                <a:sym typeface="Inconsolata"/>
              </a:rPr>
              <a:t>FROM centos:8</a:t>
            </a:r>
            <a:endParaRPr b="1" i="1" sz="10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2515" name="Google Shape;2515;p135"/>
          <p:cNvCxnSpPr/>
          <p:nvPr/>
        </p:nvCxnSpPr>
        <p:spPr>
          <a:xfrm flipH="1" rot="5400000">
            <a:off x="5214437" y="1084733"/>
            <a:ext cx="570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6" name="Google Shape;2516;p135"/>
          <p:cNvCxnSpPr/>
          <p:nvPr/>
        </p:nvCxnSpPr>
        <p:spPr>
          <a:xfrm flipH="1" rot="5400000">
            <a:off x="5214437" y="2604846"/>
            <a:ext cx="570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7" name="Google Shape;2517;p135"/>
          <p:cNvCxnSpPr/>
          <p:nvPr/>
        </p:nvCxnSpPr>
        <p:spPr>
          <a:xfrm flipH="1" rot="5400000">
            <a:off x="5214437" y="4043096"/>
            <a:ext cx="5700" cy="4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8" name="Google Shape;2518;p135"/>
          <p:cNvSpPr/>
          <p:nvPr/>
        </p:nvSpPr>
        <p:spPr>
          <a:xfrm flipH="1" rot="5400000">
            <a:off x="3459092" y="1376225"/>
            <a:ext cx="256800" cy="659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DAE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35"/>
          <p:cNvSpPr/>
          <p:nvPr/>
        </p:nvSpPr>
        <p:spPr>
          <a:xfrm rot="5400000">
            <a:off x="3453603" y="3760625"/>
            <a:ext cx="254700" cy="630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DAE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521" name="Google Shape;2521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325" y="1666775"/>
            <a:ext cx="2577745" cy="21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2" name="Google Shape;2522;p135"/>
          <p:cNvSpPr/>
          <p:nvPr/>
        </p:nvSpPr>
        <p:spPr>
          <a:xfrm>
            <a:off x="6200424" y="2198116"/>
            <a:ext cx="1012800" cy="2592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Dockerfile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23" name="Google Shape;2523;p135"/>
          <p:cNvSpPr/>
          <p:nvPr/>
        </p:nvSpPr>
        <p:spPr>
          <a:xfrm>
            <a:off x="6200424" y="3676111"/>
            <a:ext cx="1012800" cy="2829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Dockerfile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24" name="Google Shape;2524;p135"/>
          <p:cNvSpPr txBox="1"/>
          <p:nvPr/>
        </p:nvSpPr>
        <p:spPr>
          <a:xfrm>
            <a:off x="3644125" y="3218400"/>
            <a:ext cx="1563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Product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 API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25" name="Google Shape;2525;p135"/>
          <p:cNvCxnSpPr/>
          <p:nvPr/>
        </p:nvCxnSpPr>
        <p:spPr>
          <a:xfrm>
            <a:off x="4422763" y="3524412"/>
            <a:ext cx="3000" cy="35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26" name="Google Shape;2526;p135"/>
          <p:cNvSpPr txBox="1"/>
          <p:nvPr/>
        </p:nvSpPr>
        <p:spPr>
          <a:xfrm>
            <a:off x="3644125" y="4553550"/>
            <a:ext cx="156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Amazon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 database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7" name="Google Shape;2527;p135"/>
          <p:cNvSpPr/>
          <p:nvPr/>
        </p:nvSpPr>
        <p:spPr>
          <a:xfrm>
            <a:off x="6200425" y="864950"/>
            <a:ext cx="1012800" cy="2223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Dockerfile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2" name="Google Shape;253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3" name="Google Shape;2533;p136"/>
          <p:cNvSpPr txBox="1"/>
          <p:nvPr>
            <p:ph type="title"/>
          </p:nvPr>
        </p:nvSpPr>
        <p:spPr>
          <a:xfrm>
            <a:off x="-185375" y="850600"/>
            <a:ext cx="4557300" cy="2595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5AC"/>
                </a:solidFill>
                <a:latin typeface="Roboto Light"/>
                <a:ea typeface="Roboto Light"/>
                <a:cs typeface="Roboto Light"/>
                <a:sym typeface="Roboto Light"/>
              </a:rPr>
              <a:t>Dockerfiles contain all the configurations needed to </a:t>
            </a:r>
            <a:br>
              <a:rPr lang="en">
                <a:solidFill>
                  <a:srgbClr val="FAF5AC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rgbClr val="FAF5AC"/>
                </a:solidFill>
                <a:latin typeface="Roboto Light"/>
                <a:ea typeface="Roboto Light"/>
                <a:cs typeface="Roboto Light"/>
                <a:sym typeface="Roboto Light"/>
              </a:rPr>
              <a:t>set up a container, </a:t>
            </a:r>
            <a:r>
              <a:rPr lang="en">
                <a:solidFill>
                  <a:srgbClr val="FAF5AC"/>
                </a:solidFill>
                <a:latin typeface="Roboto Light"/>
                <a:ea typeface="Roboto Light"/>
                <a:cs typeface="Roboto Light"/>
                <a:sym typeface="Roboto Light"/>
              </a:rPr>
              <a:t>but we also need to ensure the configurations do not come with security risks.</a:t>
            </a:r>
            <a:r>
              <a:rPr lang="en">
                <a:solidFill>
                  <a:srgbClr val="FAF5AC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>
              <a:solidFill>
                <a:srgbClr val="FAF5A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4" name="Google Shape;2534;p13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FC0DC"/>
        </a:solid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</p:txBody>
      </p:sp>
      <p:sp>
        <p:nvSpPr>
          <p:cNvPr id="2540" name="Google Shape;2540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issues are inherited from the underlying operating system: </a:t>
            </a:r>
            <a:endParaRPr/>
          </a:p>
        </p:txBody>
      </p:sp>
      <p:sp>
        <p:nvSpPr>
          <p:cNvPr id="2541" name="Google Shape;2541;p137"/>
          <p:cNvSpPr txBox="1"/>
          <p:nvPr>
            <p:ph idx="3" type="body"/>
          </p:nvPr>
        </p:nvSpPr>
        <p:spPr>
          <a:xfrm>
            <a:off x="175" y="1360450"/>
            <a:ext cx="4531800" cy="3114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5C8B"/>
              </a:buClr>
              <a:buSzPts val="1400"/>
              <a:buFont typeface="Roboto"/>
              <a:buChar char="●"/>
            </a:pPr>
            <a:r>
              <a:rPr lang="en"/>
              <a:t>In this Dockerfile, Ubuntu 14.04 is the base operating system of the application. 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65C8B"/>
              </a:buClr>
              <a:buSzPts val="1400"/>
              <a:buFont typeface="Roboto"/>
              <a:buChar char="●"/>
            </a:pPr>
            <a:r>
              <a:rPr lang="en"/>
              <a:t>All security issues present in Ubuntu version 14.04 will also exist in this container.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65C8B"/>
              </a:buClr>
              <a:buSzPts val="1400"/>
              <a:buChar char="●"/>
            </a:pPr>
            <a:r>
              <a:rPr lang="en"/>
              <a:t>We will use a tool called Trivy to scan Dockerfiles and Docker images to create a list of known security issues.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3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543" name="Google Shape;2543;p137"/>
          <p:cNvSpPr txBox="1"/>
          <p:nvPr/>
        </p:nvSpPr>
        <p:spPr>
          <a:xfrm>
            <a:off x="4355575" y="1331750"/>
            <a:ext cx="4252200" cy="2935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71450" rotWithShape="0" algn="bl" dist="9525">
              <a:srgbClr val="000000">
                <a:alpha val="23000"/>
              </a:srgbClr>
            </a:outerShdw>
          </a:effectLst>
        </p:spPr>
        <p:txBody>
          <a:bodyPr anchorCtr="0" anchor="t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###############################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 Employee Directory Application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###############################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Inconsolata"/>
                <a:ea typeface="Inconsolata"/>
                <a:cs typeface="Inconsolata"/>
                <a:sym typeface="Inconsolata"/>
              </a:rPr>
              <a:t># Required Base OS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73A49"/>
                </a:solidFill>
                <a:latin typeface="Inconsolata"/>
                <a:ea typeface="Inconsolata"/>
                <a:cs typeface="Inconsolata"/>
                <a:sym typeface="Inconsolata"/>
              </a:rPr>
              <a:t>FROM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ubuntu:14.04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...[truncated]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FC0DC"/>
        </a:solidFill>
      </p:bgPr>
    </p:bg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Scanning with Trivy</a:t>
            </a:r>
            <a:endParaRPr/>
          </a:p>
        </p:txBody>
      </p:sp>
      <p:sp>
        <p:nvSpPr>
          <p:cNvPr id="2549" name="Google Shape;2549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vulnerabilities we will look at are: </a:t>
            </a:r>
            <a:endParaRPr/>
          </a:p>
        </p:txBody>
      </p:sp>
      <p:sp>
        <p:nvSpPr>
          <p:cNvPr id="2550" name="Google Shape;2550;p138"/>
          <p:cNvSpPr txBox="1"/>
          <p:nvPr>
            <p:ph idx="3" type="subTitle"/>
          </p:nvPr>
        </p:nvSpPr>
        <p:spPr>
          <a:xfrm>
            <a:off x="12225" y="1398000"/>
            <a:ext cx="85278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Man-in-the-middle (MITM):</a:t>
            </a:r>
            <a:r>
              <a:rPr lang="en"/>
              <a:t> An attacker secretly intercepts and relays requests between a victim and their intended target, such as a website.</a:t>
            </a:r>
            <a:endParaRPr/>
          </a:p>
        </p:txBody>
      </p:sp>
      <p:sp>
        <p:nvSpPr>
          <p:cNvPr id="2551" name="Google Shape;2551;p138"/>
          <p:cNvSpPr txBox="1"/>
          <p:nvPr>
            <p:ph idx="4" type="subTitle"/>
          </p:nvPr>
        </p:nvSpPr>
        <p:spPr>
          <a:xfrm>
            <a:off x="-12225" y="2362125"/>
            <a:ext cx="9168600" cy="4782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rPr b="1" lang="en"/>
              <a:t>Buffer overflow:</a:t>
            </a:r>
            <a:r>
              <a:rPr lang="en"/>
              <a:t> A software anomaly in which the memory of an application is corrupted and foreign code is executed as a part of memory.</a:t>
            </a:r>
            <a:endParaRPr/>
          </a:p>
        </p:txBody>
      </p:sp>
      <p:sp>
        <p:nvSpPr>
          <p:cNvPr id="2552" name="Google Shape;2552;p13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Denial of service (DoS)</a:t>
            </a:r>
            <a:r>
              <a:rPr lang="en"/>
              <a:t>: Takes down a service and makes it unavailable.</a:t>
            </a:r>
            <a:endParaRPr/>
          </a:p>
        </p:txBody>
      </p:sp>
      <p:sp>
        <p:nvSpPr>
          <p:cNvPr id="2553" name="Google Shape;2553;p13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Privilege escalation:</a:t>
            </a:r>
            <a:r>
              <a:rPr lang="en"/>
              <a:t> Enables one to escape the regular user space of an operating system to run commands with elevated privileges</a:t>
            </a:r>
            <a:endParaRPr/>
          </a:p>
        </p:txBody>
      </p:sp>
      <p:sp>
        <p:nvSpPr>
          <p:cNvPr id="2554" name="Google Shape;2554;p13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139"/>
          <p:cNvSpPr/>
          <p:nvPr/>
        </p:nvSpPr>
        <p:spPr>
          <a:xfrm>
            <a:off x="3863950" y="0"/>
            <a:ext cx="5304000" cy="5143500"/>
          </a:xfrm>
          <a:prstGeom prst="rect">
            <a:avLst/>
          </a:prstGeom>
          <a:solidFill>
            <a:srgbClr val="4FA786">
              <a:alpha val="927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39"/>
          <p:cNvSpPr txBox="1"/>
          <p:nvPr>
            <p:ph type="title"/>
          </p:nvPr>
        </p:nvSpPr>
        <p:spPr>
          <a:xfrm>
            <a:off x="3775775" y="0"/>
            <a:ext cx="5304000" cy="5143500"/>
          </a:xfrm>
          <a:prstGeom prst="rect">
            <a:avLst/>
          </a:prstGeom>
        </p:spPr>
        <p:txBody>
          <a:bodyPr anchorCtr="0" anchor="ctr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Scanning container images and Dockerfiles before they are deployed is called 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vulnerability scanning</a:t>
            </a: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It is one of the earliest stages in the application deployment process that security engineers become involved.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2" name="Google Shape;2562;p13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4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Trivy </a:t>
            </a:r>
            <a:endParaRPr/>
          </a:p>
        </p:txBody>
      </p:sp>
      <p:sp>
        <p:nvSpPr>
          <p:cNvPr id="2568" name="Google Shape;2568;p14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AE5F9"/>
        </a:solidFill>
      </p:bgPr>
    </p:bg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41"/>
          <p:cNvSpPr/>
          <p:nvPr/>
        </p:nvSpPr>
        <p:spPr>
          <a:xfrm>
            <a:off x="175" y="0"/>
            <a:ext cx="9144000" cy="5143500"/>
          </a:xfrm>
          <a:prstGeom prst="rect">
            <a:avLst/>
          </a:prstGeom>
          <a:solidFill>
            <a:srgbClr val="DAE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4" name="Google Shape;2574;p14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6822397">
            <a:off x="3953006" y="-248969"/>
            <a:ext cx="7682863" cy="42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p141"/>
          <p:cNvSpPr txBox="1"/>
          <p:nvPr>
            <p:ph type="title"/>
          </p:nvPr>
        </p:nvSpPr>
        <p:spPr>
          <a:xfrm>
            <a:off x="-12300" y="0"/>
            <a:ext cx="38922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Bash Filtering</a:t>
            </a:r>
            <a:endParaRPr/>
          </a:p>
        </p:txBody>
      </p:sp>
      <p:sp>
        <p:nvSpPr>
          <p:cNvPr id="2576" name="Google Shape;2576;p141"/>
          <p:cNvSpPr txBox="1"/>
          <p:nvPr>
            <p:ph idx="1" type="subTitle"/>
          </p:nvPr>
        </p:nvSpPr>
        <p:spPr>
          <a:xfrm>
            <a:off x="0" y="675975"/>
            <a:ext cx="4958700" cy="1155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that we know how to use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Trivy, we’ll filter the results using bash command-line tools.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141"/>
          <p:cNvSpPr txBox="1"/>
          <p:nvPr>
            <p:ph idx="3" type="body"/>
          </p:nvPr>
        </p:nvSpPr>
        <p:spPr>
          <a:xfrm>
            <a:off x="175" y="1925625"/>
            <a:ext cx="6633900" cy="278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will need to use the command-line tool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jq</a:t>
            </a:r>
            <a:r>
              <a:rPr lang="en" sz="1600"/>
              <a:t> to inspect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results.json</a:t>
            </a:r>
            <a:r>
              <a:rPr lang="en" sz="1600"/>
              <a:t> file that we created with Trivy.</a:t>
            </a:r>
            <a:endParaRPr sz="1600"/>
          </a:p>
          <a:p>
            <a:pPr indent="-1930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65C8B"/>
              </a:buClr>
              <a:buSzPts val="1600"/>
              <a:buFont typeface="Arial"/>
              <a:buChar char="●"/>
            </a:pP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jq</a:t>
            </a:r>
            <a:r>
              <a:rPr lang="en" sz="1600"/>
              <a:t> is like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600"/>
              <a:t>, but for JSON data. It’s used to filter </a:t>
            </a:r>
            <a:endParaRPr sz="16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through JSON files and has the same text editing functionalities built into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sed</a:t>
            </a:r>
            <a:r>
              <a:rPr lang="en" sz="1600"/>
              <a:t>,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awk</a:t>
            </a:r>
            <a:r>
              <a:rPr lang="en" sz="1600"/>
              <a:t>, and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grep</a:t>
            </a:r>
            <a:r>
              <a:rPr lang="en" sz="1600"/>
              <a:t>.</a:t>
            </a:r>
            <a:endParaRPr sz="1600"/>
          </a:p>
          <a:p>
            <a:pPr indent="-193040" lvl="0" marL="320040" rtl="0" algn="l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>
                <a:srgbClr val="365C8B"/>
              </a:buClr>
              <a:buSzPts val="1600"/>
              <a:buFont typeface="Roboto"/>
              <a:buChar char="●"/>
            </a:pPr>
            <a:r>
              <a:rPr lang="en" sz="1600"/>
              <a:t>JSON is a structured data format that is used often</a:t>
            </a:r>
            <a:br>
              <a:rPr lang="en" sz="1600"/>
            </a:br>
            <a:r>
              <a:rPr lang="en" sz="1600"/>
              <a:t>in software development languages, logging, and security.</a:t>
            </a:r>
            <a:endParaRPr sz="1600"/>
          </a:p>
        </p:txBody>
      </p:sp>
      <p:sp>
        <p:nvSpPr>
          <p:cNvPr id="2578" name="Google Shape;2578;p14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579" name="Google Shape;2579;p141"/>
          <p:cNvSpPr/>
          <p:nvPr/>
        </p:nvSpPr>
        <p:spPr>
          <a:xfrm>
            <a:off x="2785550" y="-2487975"/>
            <a:ext cx="7920600" cy="24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80" name="Google Shape;2580;p141"/>
          <p:cNvSpPr/>
          <p:nvPr/>
        </p:nvSpPr>
        <p:spPr>
          <a:xfrm>
            <a:off x="4413688" y="5143500"/>
            <a:ext cx="7920600" cy="24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81" name="Google Shape;2581;p141"/>
          <p:cNvSpPr/>
          <p:nvPr/>
        </p:nvSpPr>
        <p:spPr>
          <a:xfrm>
            <a:off x="9156298" y="-209825"/>
            <a:ext cx="3177900" cy="57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582" name="Google Shape;2582;p141"/>
          <p:cNvCxnSpPr/>
          <p:nvPr/>
        </p:nvCxnSpPr>
        <p:spPr>
          <a:xfrm>
            <a:off x="274375" y="640080"/>
            <a:ext cx="427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42"/>
          <p:cNvSpPr/>
          <p:nvPr/>
        </p:nvSpPr>
        <p:spPr>
          <a:xfrm>
            <a:off x="-12300" y="0"/>
            <a:ext cx="9168600" cy="5143500"/>
          </a:xfrm>
          <a:prstGeom prst="rect">
            <a:avLst/>
          </a:prstGeom>
          <a:gradFill>
            <a:gsLst>
              <a:gs pos="0">
                <a:srgbClr val="DAE5F9"/>
              </a:gs>
              <a:gs pos="100000">
                <a:srgbClr val="47A4B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2589" name="Google Shape;2589;p142"/>
          <p:cNvSpPr txBox="1"/>
          <p:nvPr>
            <p:ph idx="1" type="subTitle"/>
          </p:nvPr>
        </p:nvSpPr>
        <p:spPr>
          <a:xfrm>
            <a:off x="0" y="675975"/>
            <a:ext cx="4113600" cy="1280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we won’t need to know JSON in depth, we’ll need to know how to interact with it using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jq</a:t>
            </a:r>
            <a:r>
              <a:rPr lang="en"/>
              <a:t>, to filter through vulnerability reports. </a:t>
            </a:r>
            <a:endParaRPr/>
          </a:p>
        </p:txBody>
      </p:sp>
      <p:sp>
        <p:nvSpPr>
          <p:cNvPr id="2590" name="Google Shape;2590;p142"/>
          <p:cNvSpPr txBox="1"/>
          <p:nvPr>
            <p:ph idx="3" type="body"/>
          </p:nvPr>
        </p:nvSpPr>
        <p:spPr>
          <a:xfrm>
            <a:off x="0" y="2590775"/>
            <a:ext cx="3851700" cy="1975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JavaScript Object Notation</a:t>
            </a:r>
            <a:r>
              <a:rPr lang="en" sz="1800"/>
              <a:t> is a </a:t>
            </a:r>
            <a:r>
              <a:rPr lang="en" sz="1800">
                <a:solidFill>
                  <a:srgbClr val="24292E"/>
                </a:solidFill>
              </a:rPr>
              <a:t>language-agnostic data format used for web services and APIs, as well </a:t>
            </a:r>
            <a:br>
              <a:rPr lang="en" sz="1800">
                <a:solidFill>
                  <a:srgbClr val="24292E"/>
                </a:solidFill>
              </a:rPr>
            </a:br>
            <a:r>
              <a:rPr lang="en" sz="1800">
                <a:solidFill>
                  <a:srgbClr val="24292E"/>
                </a:solidFill>
              </a:rPr>
              <a:t>as log aggregators such </a:t>
            </a:r>
            <a:br>
              <a:rPr lang="en" sz="1800">
                <a:solidFill>
                  <a:srgbClr val="24292E"/>
                </a:solidFill>
              </a:rPr>
            </a:br>
            <a:r>
              <a:rPr lang="en" sz="1800">
                <a:solidFill>
                  <a:srgbClr val="24292E"/>
                </a:solidFill>
              </a:rPr>
              <a:t>as ELK and Splunk. 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 </a:t>
            </a:r>
            <a:endParaRPr sz="1800"/>
          </a:p>
        </p:txBody>
      </p:sp>
      <p:sp>
        <p:nvSpPr>
          <p:cNvPr id="2591" name="Google Shape;2591;p14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cxnSp>
        <p:nvCxnSpPr>
          <p:cNvPr id="2592" name="Google Shape;2592;p142"/>
          <p:cNvCxnSpPr/>
          <p:nvPr/>
        </p:nvCxnSpPr>
        <p:spPr>
          <a:xfrm>
            <a:off x="274375" y="640080"/>
            <a:ext cx="36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3" name="Google Shape;2593;p142"/>
          <p:cNvSpPr/>
          <p:nvPr/>
        </p:nvSpPr>
        <p:spPr>
          <a:xfrm>
            <a:off x="4868625" y="1028975"/>
            <a:ext cx="2616600" cy="3537300"/>
          </a:xfrm>
          <a:prstGeom prst="foldedCorner">
            <a:avLst>
              <a:gd fmla="val 16031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Inconsolata"/>
                <a:ea typeface="Inconsolata"/>
                <a:cs typeface="Inconsolata"/>
                <a:sym typeface="Inconsolata"/>
              </a:rPr>
              <a:t>{;}</a:t>
            </a:r>
            <a:endParaRPr sz="10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94" name="Google Shape;2594;p142"/>
          <p:cNvSpPr/>
          <p:nvPr/>
        </p:nvSpPr>
        <p:spPr>
          <a:xfrm>
            <a:off x="4868625" y="1028975"/>
            <a:ext cx="2616600" cy="7314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Inconsolata"/>
                <a:ea typeface="Inconsolata"/>
                <a:cs typeface="Inconsolata"/>
                <a:sym typeface="Inconsolata"/>
              </a:rPr>
              <a:t>JSON</a:t>
            </a:r>
            <a:endParaRPr sz="46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AE5F9"/>
        </a:solid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43"/>
          <p:cNvSpPr txBox="1"/>
          <p:nvPr>
            <p:ph type="title"/>
          </p:nvPr>
        </p:nvSpPr>
        <p:spPr>
          <a:xfrm>
            <a:off x="-12300" y="0"/>
            <a:ext cx="38280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2600" name="Google Shape;2600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high level overview of JSON </a:t>
            </a:r>
            <a:r>
              <a:rPr lang="en"/>
              <a:t>formatting:</a:t>
            </a:r>
            <a:endParaRPr/>
          </a:p>
        </p:txBody>
      </p:sp>
      <p:sp>
        <p:nvSpPr>
          <p:cNvPr id="2601" name="Google Shape;2601;p143"/>
          <p:cNvSpPr txBox="1"/>
          <p:nvPr>
            <p:ph idx="3" type="body"/>
          </p:nvPr>
        </p:nvSpPr>
        <p:spPr>
          <a:xfrm>
            <a:off x="381000" y="1182550"/>
            <a:ext cx="7542600" cy="2142900"/>
          </a:xfrm>
          <a:prstGeom prst="rect">
            <a:avLst/>
          </a:prstGeom>
          <a:solidFill>
            <a:srgbClr val="F3F3F3"/>
          </a:solidFill>
          <a:effectLst>
            <a:outerShdw blurRad="157163" rotWithShape="0" algn="bl" dist="9525">
              <a:srgbClr val="000000">
                <a:alpha val="18000"/>
              </a:srgbClr>
            </a:outerShdw>
          </a:effectLst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"thisIsAKey"</a:t>
            </a: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"this is a value"</a:t>
            </a: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"theFollowingIs"</a:t>
            </a: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"an_array_example"</a:t>
            </a: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endParaRPr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"ciaTriad"</a:t>
            </a: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:[ </a:t>
            </a:r>
            <a:r>
              <a:rPr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"confidentiality"</a:t>
            </a: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"integrity"</a:t>
            </a: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, </a:t>
            </a:r>
            <a:r>
              <a:rPr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"availability"</a:t>
            </a: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]</a:t>
            </a:r>
            <a:endParaRPr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02" name="Google Shape;2602;p143"/>
          <p:cNvSpPr txBox="1"/>
          <p:nvPr/>
        </p:nvSpPr>
        <p:spPr>
          <a:xfrm>
            <a:off x="2437900" y="3513750"/>
            <a:ext cx="45726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30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600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It uses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key:value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pairs.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A61C00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is separated by commas.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A61C00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Curly braces can hold objects.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A61C00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Square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brackets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hold arrays.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3" name="Google Shape;2603;p14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AE5F9"/>
        </a:solidFill>
      </p:bgPr>
    </p:bg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2609" name="Google Shape;2609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high-level overview of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jq</a:t>
            </a:r>
            <a:r>
              <a:rPr lang="en"/>
              <a:t> syntax. This searches through 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Vulnerabilities</a:t>
            </a:r>
            <a:r>
              <a:rPr lang="en"/>
              <a:t> in the first array (or listed data) of 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results.json</a:t>
            </a:r>
            <a:r>
              <a:rPr lang="en"/>
              <a:t> file. </a:t>
            </a:r>
            <a:endParaRPr/>
          </a:p>
        </p:txBody>
      </p:sp>
      <p:sp>
        <p:nvSpPr>
          <p:cNvPr id="2610" name="Google Shape;2610;p144"/>
          <p:cNvSpPr txBox="1"/>
          <p:nvPr>
            <p:ph idx="3" type="body"/>
          </p:nvPr>
        </p:nvSpPr>
        <p:spPr>
          <a:xfrm>
            <a:off x="-72200" y="1485825"/>
            <a:ext cx="9301800" cy="533700"/>
          </a:xfrm>
          <a:prstGeom prst="rect">
            <a:avLst/>
          </a:prstGeom>
          <a:solidFill>
            <a:srgbClr val="F3F3F3"/>
          </a:solidFill>
          <a:effectLst>
            <a:outerShdw blurRad="157163" rotWithShape="0" algn="bl" dist="9525">
              <a:srgbClr val="000000">
                <a:alpha val="1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jq '.[0].Vulnerabilities' results.json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11" name="Google Shape;2611;p14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612" name="Google Shape;2612;p144"/>
          <p:cNvSpPr txBox="1"/>
          <p:nvPr/>
        </p:nvSpPr>
        <p:spPr>
          <a:xfrm>
            <a:off x="-12300" y="1791350"/>
            <a:ext cx="91686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A61C00"/>
              </a:buClr>
              <a:buSzPts val="1400"/>
              <a:buChar char="●"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VulnerabilityID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The Common Vulnerabilities and Exposures ID (CVD), a unique ID given to every vulnerability.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61C00"/>
              </a:buClr>
              <a:buSzPts val="1400"/>
              <a:buChar char="●"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PkgName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contains the package name that is vulnerable.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61C00"/>
              </a:buClr>
              <a:buSzPts val="1400"/>
              <a:buChar char="●"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InstallVersion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Version of the vulnerable package.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61C00"/>
              </a:buClr>
              <a:buSzPts val="1400"/>
              <a:buChar char="●"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FixedVersion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Fixed version of the package.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61C00"/>
              </a:buClr>
              <a:buSzPts val="1400"/>
              <a:buFont typeface="Inconsolata"/>
              <a:buChar char="●"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Title: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Title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the vulnerability.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61C00"/>
              </a:buClr>
              <a:buSzPts val="1400"/>
              <a:buFont typeface="Inconsolata"/>
              <a:buChar char="●"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Description: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Description of the vulnerability.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A61C00"/>
              </a:buClr>
              <a:buSzPts val="1400"/>
              <a:buFont typeface="Inconsolata"/>
              <a:buChar char="●"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Severity: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level of potential risk to the system it is installed 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A61C00"/>
              </a:buClr>
              <a:buSzPts val="1400"/>
              <a:buFont typeface="Roboto"/>
              <a:buChar char="●"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References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Links to more information.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0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65" name="Google Shape;2065;p109"/>
          <p:cNvSpPr txBox="1"/>
          <p:nvPr>
            <p:ph type="title"/>
          </p:nvPr>
        </p:nvSpPr>
        <p:spPr>
          <a:xfrm>
            <a:off x="237250" y="1705200"/>
            <a:ext cx="4351200" cy="2207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Microservices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Today, we’ll set up and secure microservices. First, we’ll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 to understand the following:</a:t>
            </a:r>
            <a:endParaRPr/>
          </a:p>
        </p:txBody>
      </p:sp>
      <p:grpSp>
        <p:nvGrpSpPr>
          <p:cNvPr id="2066" name="Google Shape;2066;p109"/>
          <p:cNvGrpSpPr/>
          <p:nvPr/>
        </p:nvGrpSpPr>
        <p:grpSpPr>
          <a:xfrm rot="-683113">
            <a:off x="5234627" y="1181910"/>
            <a:ext cx="3614567" cy="2779686"/>
            <a:chOff x="4993152" y="1288575"/>
            <a:chExt cx="3614648" cy="2728800"/>
          </a:xfrm>
        </p:grpSpPr>
        <p:sp>
          <p:nvSpPr>
            <p:cNvPr id="2067" name="Google Shape;2067;p109"/>
            <p:cNvSpPr txBox="1"/>
            <p:nvPr/>
          </p:nvSpPr>
          <p:spPr>
            <a:xfrm>
              <a:off x="5336900" y="1288575"/>
              <a:ext cx="32709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How an application and its components are organized.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How information flows between components of an application. 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How application architecture has changed from monoliths to microservices. 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How to deconstruct a monolith into microservices. 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68" name="Google Shape;2068;p109"/>
            <p:cNvGrpSpPr/>
            <p:nvPr/>
          </p:nvGrpSpPr>
          <p:grpSpPr>
            <a:xfrm rot="-2700000">
              <a:off x="5056215" y="1361368"/>
              <a:ext cx="304497" cy="304497"/>
              <a:chOff x="1703150" y="540725"/>
              <a:chExt cx="304500" cy="304500"/>
            </a:xfrm>
          </p:grpSpPr>
          <p:cxnSp>
            <p:nvCxnSpPr>
              <p:cNvPr id="2069" name="Google Shape;2069;p109"/>
              <p:cNvCxnSpPr/>
              <p:nvPr/>
            </p:nvCxnSpPr>
            <p:spPr>
              <a:xfrm flipH="1" rot="-8100000">
                <a:off x="1746152" y="586909"/>
                <a:ext cx="218496" cy="212132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FBB8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0" name="Google Shape;2070;p109"/>
              <p:cNvCxnSpPr/>
              <p:nvPr/>
            </p:nvCxnSpPr>
            <p:spPr>
              <a:xfrm rot="10800000">
                <a:off x="1721250" y="602450"/>
                <a:ext cx="0" cy="73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FBB8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71" name="Google Shape;2071;p109"/>
            <p:cNvGrpSpPr/>
            <p:nvPr/>
          </p:nvGrpSpPr>
          <p:grpSpPr>
            <a:xfrm rot="-2700000">
              <a:off x="5056215" y="2013343"/>
              <a:ext cx="304497" cy="304497"/>
              <a:chOff x="1703150" y="540725"/>
              <a:chExt cx="304500" cy="304500"/>
            </a:xfrm>
          </p:grpSpPr>
          <p:cxnSp>
            <p:nvCxnSpPr>
              <p:cNvPr id="2072" name="Google Shape;2072;p109"/>
              <p:cNvCxnSpPr/>
              <p:nvPr/>
            </p:nvCxnSpPr>
            <p:spPr>
              <a:xfrm flipH="1" rot="-8100000">
                <a:off x="1746152" y="586909"/>
                <a:ext cx="218496" cy="212132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FBB8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3" name="Google Shape;2073;p109"/>
              <p:cNvCxnSpPr/>
              <p:nvPr/>
            </p:nvCxnSpPr>
            <p:spPr>
              <a:xfrm rot="10800000">
                <a:off x="1721250" y="602450"/>
                <a:ext cx="0" cy="73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FBB8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74" name="Google Shape;2074;p109"/>
            <p:cNvGrpSpPr/>
            <p:nvPr/>
          </p:nvGrpSpPr>
          <p:grpSpPr>
            <a:xfrm rot="-2700000">
              <a:off x="5056215" y="2665318"/>
              <a:ext cx="304497" cy="304497"/>
              <a:chOff x="1703150" y="540725"/>
              <a:chExt cx="304500" cy="304500"/>
            </a:xfrm>
          </p:grpSpPr>
          <p:cxnSp>
            <p:nvCxnSpPr>
              <p:cNvPr id="2075" name="Google Shape;2075;p109"/>
              <p:cNvCxnSpPr/>
              <p:nvPr/>
            </p:nvCxnSpPr>
            <p:spPr>
              <a:xfrm flipH="1" rot="-8100000">
                <a:off x="1746152" y="586909"/>
                <a:ext cx="218496" cy="212132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FBB8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6" name="Google Shape;2076;p109"/>
              <p:cNvCxnSpPr/>
              <p:nvPr/>
            </p:nvCxnSpPr>
            <p:spPr>
              <a:xfrm rot="10800000">
                <a:off x="1721250" y="602450"/>
                <a:ext cx="0" cy="73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FBB8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77" name="Google Shape;2077;p109"/>
            <p:cNvGrpSpPr/>
            <p:nvPr/>
          </p:nvGrpSpPr>
          <p:grpSpPr>
            <a:xfrm rot="-2700000">
              <a:off x="5056215" y="3545043"/>
              <a:ext cx="304497" cy="304497"/>
              <a:chOff x="1703150" y="540725"/>
              <a:chExt cx="304500" cy="304500"/>
            </a:xfrm>
          </p:grpSpPr>
          <p:cxnSp>
            <p:nvCxnSpPr>
              <p:cNvPr id="2078" name="Google Shape;2078;p109"/>
              <p:cNvCxnSpPr/>
              <p:nvPr/>
            </p:nvCxnSpPr>
            <p:spPr>
              <a:xfrm flipH="1" rot="-8100000">
                <a:off x="1746152" y="586909"/>
                <a:ext cx="218496" cy="212132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FBB8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9" name="Google Shape;2079;p109"/>
              <p:cNvCxnSpPr/>
              <p:nvPr/>
            </p:nvCxnSpPr>
            <p:spPr>
              <a:xfrm rot="10800000">
                <a:off x="1721250" y="602450"/>
                <a:ext cx="0" cy="732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FBB8C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AE5F9"/>
        </a:solid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2618" name="Google Shape;2618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pipes with our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jq</a:t>
            </a:r>
            <a:r>
              <a:rPr lang="en"/>
              <a:t> command to filter for specific results. </a:t>
            </a:r>
            <a:endParaRPr/>
          </a:p>
        </p:txBody>
      </p:sp>
      <p:sp>
        <p:nvSpPr>
          <p:cNvPr id="2619" name="Google Shape;2619;p145"/>
          <p:cNvSpPr txBox="1"/>
          <p:nvPr>
            <p:ph idx="3" type="body"/>
          </p:nvPr>
        </p:nvSpPr>
        <p:spPr>
          <a:xfrm>
            <a:off x="0" y="2238375"/>
            <a:ext cx="9144000" cy="2627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600"/>
              <a:buChar char="●"/>
            </a:pPr>
            <a:r>
              <a:rPr lang="en" sz="1600">
                <a:solidFill>
                  <a:srgbClr val="24292E"/>
                </a:solidFill>
              </a:rPr>
              <a:t>This command will search the for the phrase “Man-in-the-Middle” in the description section of the vulnerabilities list of the 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result.json file</a:t>
            </a:r>
            <a:r>
              <a:rPr lang="en" sz="1600">
                <a:solidFill>
                  <a:srgbClr val="24292E"/>
                </a:solidFill>
              </a:rPr>
              <a:t>. 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>
                <a:srgbClr val="A61C00"/>
              </a:buClr>
              <a:buSzPts val="1600"/>
              <a:buChar char="●"/>
            </a:pPr>
            <a:r>
              <a:rPr lang="en" sz="1600">
                <a:solidFill>
                  <a:srgbClr val="24292E"/>
                </a:solidFill>
              </a:rPr>
              <a:t>It will then send those results to a new file named 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results_mitm_vulns.json.</a:t>
            </a:r>
            <a:r>
              <a:rPr lang="en" sz="1600">
                <a:solidFill>
                  <a:srgbClr val="24292E"/>
                </a:solidFill>
              </a:rPr>
              <a:t> </a:t>
            </a:r>
            <a:endParaRPr sz="1600">
              <a:solidFill>
                <a:srgbClr val="24292E"/>
              </a:solidFill>
            </a:endParaRPr>
          </a:p>
        </p:txBody>
      </p:sp>
      <p:sp>
        <p:nvSpPr>
          <p:cNvPr id="2620" name="Google Shape;2620;p14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621" name="Google Shape;2621;p145"/>
          <p:cNvSpPr txBox="1"/>
          <p:nvPr>
            <p:ph idx="3" type="body"/>
          </p:nvPr>
        </p:nvSpPr>
        <p:spPr>
          <a:xfrm>
            <a:off x="-72200" y="1182550"/>
            <a:ext cx="9301800" cy="790200"/>
          </a:xfrm>
          <a:prstGeom prst="rect">
            <a:avLst/>
          </a:prstGeom>
          <a:solidFill>
            <a:srgbClr val="F3F3F3"/>
          </a:solidFill>
          <a:effectLst>
            <a:outerShdw blurRad="157163" rotWithShape="0" algn="bl" dist="9525">
              <a:srgbClr val="000000">
                <a:alpha val="1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jq '.[0].Vulnerabilities[] | select(.Description | test("Man-in-The-Middle"))' </a:t>
            </a:r>
            <a:br>
              <a:rPr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results.json &gt; results_mitm_vulns.json</a:t>
            </a:r>
            <a:endParaRPr sz="17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14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627" name="Google Shape;2627;p14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Container Vulnerability Analysis with Trivy and Bash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Trivy to scan a WordPress image, generate a comprehensive list of the most severe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vulnerabilities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, and create a report of your findings.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14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148"/>
          <p:cNvSpPr txBox="1"/>
          <p:nvPr>
            <p:ph type="title"/>
          </p:nvPr>
        </p:nvSpPr>
        <p:spPr>
          <a:xfrm>
            <a:off x="274325" y="1988875"/>
            <a:ext cx="85953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</a:t>
            </a:r>
            <a:r>
              <a:rPr lang="en"/>
              <a:t> and </a:t>
            </a:r>
            <a:br>
              <a:rPr lang="en"/>
            </a:br>
            <a:r>
              <a:rPr lang="en"/>
              <a:t>Testing a Container Set</a:t>
            </a:r>
            <a:endParaRPr/>
          </a:p>
        </p:txBody>
      </p:sp>
      <p:sp>
        <p:nvSpPr>
          <p:cNvPr id="2638" name="Google Shape;2638;p1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0E0E3"/>
        </a:solidFill>
      </p:bgPr>
    </p:bg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149"/>
          <p:cNvSpPr/>
          <p:nvPr/>
        </p:nvSpPr>
        <p:spPr>
          <a:xfrm>
            <a:off x="777550" y="1799275"/>
            <a:ext cx="2342400" cy="2958300"/>
          </a:xfrm>
          <a:prstGeom prst="roundRect">
            <a:avLst>
              <a:gd fmla="val 637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149"/>
          <p:cNvSpPr/>
          <p:nvPr/>
        </p:nvSpPr>
        <p:spPr>
          <a:xfrm>
            <a:off x="3340800" y="1799275"/>
            <a:ext cx="2342400" cy="2958300"/>
          </a:xfrm>
          <a:prstGeom prst="roundRect">
            <a:avLst>
              <a:gd fmla="val 637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49"/>
          <p:cNvSpPr/>
          <p:nvPr/>
        </p:nvSpPr>
        <p:spPr>
          <a:xfrm>
            <a:off x="5920350" y="1799275"/>
            <a:ext cx="2342400" cy="2958300"/>
          </a:xfrm>
          <a:prstGeom prst="roundRect">
            <a:avLst>
              <a:gd fmla="val 637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49"/>
          <p:cNvSpPr/>
          <p:nvPr/>
        </p:nvSpPr>
        <p:spPr>
          <a:xfrm rot="5400000">
            <a:off x="713650" y="2212725"/>
            <a:ext cx="391200" cy="263400"/>
          </a:xfrm>
          <a:prstGeom prst="triangle">
            <a:avLst>
              <a:gd fmla="val 50000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49"/>
          <p:cNvSpPr/>
          <p:nvPr/>
        </p:nvSpPr>
        <p:spPr>
          <a:xfrm rot="5400000">
            <a:off x="3276900" y="2212725"/>
            <a:ext cx="391200" cy="263400"/>
          </a:xfrm>
          <a:prstGeom prst="triangle">
            <a:avLst>
              <a:gd fmla="val 50000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49"/>
          <p:cNvSpPr/>
          <p:nvPr/>
        </p:nvSpPr>
        <p:spPr>
          <a:xfrm rot="5400000">
            <a:off x="5840150" y="2212725"/>
            <a:ext cx="391200" cy="263400"/>
          </a:xfrm>
          <a:prstGeom prst="triangle">
            <a:avLst>
              <a:gd fmla="val 50000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9" name="Google Shape;264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21775"/>
            <a:ext cx="8520201" cy="361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0" name="Google Shape;2650;p14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651" name="Google Shape;2651;p149"/>
          <p:cNvSpPr txBox="1"/>
          <p:nvPr>
            <p:ph idx="1" type="subTitle"/>
          </p:nvPr>
        </p:nvSpPr>
        <p:spPr>
          <a:xfrm>
            <a:off x="996150" y="1946000"/>
            <a:ext cx="20475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Deploy multiple types of containers at the same time.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example, front-end and database services.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2" name="Google Shape;2652;p149"/>
          <p:cNvSpPr txBox="1"/>
          <p:nvPr>
            <p:ph idx="2" type="subTitle"/>
          </p:nvPr>
        </p:nvSpPr>
        <p:spPr>
          <a:xfrm>
            <a:off x="3605825" y="1717400"/>
            <a:ext cx="21075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 copies of containers we want replicated.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3" name="Google Shape;2653;p149"/>
          <p:cNvSpPr txBox="1"/>
          <p:nvPr>
            <p:ph idx="3" type="subTitle"/>
          </p:nvPr>
        </p:nvSpPr>
        <p:spPr>
          <a:xfrm>
            <a:off x="6199350" y="1717575"/>
            <a:ext cx="20475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up a network for our containers so they can communicate with each other.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4" name="Google Shape;2654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at Scale</a:t>
            </a:r>
            <a:endParaRPr/>
          </a:p>
        </p:txBody>
      </p:sp>
      <p:sp>
        <p:nvSpPr>
          <p:cNvPr id="2655" name="Google Shape;2655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containers can be tedious, especially if a business requires hundred or thousands of microservices. Therefore we’ll need to know how to deploy in large-scale environments. Specifically, how to: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0E0E3"/>
        </a:solid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150"/>
          <p:cNvSpPr txBox="1"/>
          <p:nvPr/>
        </p:nvSpPr>
        <p:spPr>
          <a:xfrm>
            <a:off x="5122800" y="3325075"/>
            <a:ext cx="4021200" cy="1390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71450" rotWithShape="0" algn="bl" dist="9525">
              <a:srgbClr val="000000">
                <a:alpha val="18000"/>
              </a:srgbClr>
            </a:outerShdw>
          </a:effectLst>
        </p:spPr>
        <p:txBody>
          <a:bodyPr anchorCtr="0" anchor="t" bIns="18287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2863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61" name="Google Shape;2661;p150"/>
          <p:cNvSpPr txBox="1"/>
          <p:nvPr/>
        </p:nvSpPr>
        <p:spPr>
          <a:xfrm>
            <a:off x="-12300" y="1437750"/>
            <a:ext cx="5135100" cy="10491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71450" rotWithShape="0" algn="bl" dist="9525">
              <a:srgbClr val="000000">
                <a:alpha val="18000"/>
              </a:srgbClr>
            </a:outerShdw>
          </a:effectLst>
        </p:spPr>
        <p:txBody>
          <a:bodyPr anchorCtr="0" anchor="t" bIns="18287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2863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62" name="Google Shape;2662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at Scale</a:t>
            </a:r>
            <a:endParaRPr/>
          </a:p>
        </p:txBody>
      </p:sp>
      <p:sp>
        <p:nvSpPr>
          <p:cNvPr id="2663" name="Google Shape;2663;p150"/>
          <p:cNvSpPr txBox="1"/>
          <p:nvPr>
            <p:ph idx="1" type="subTitle"/>
          </p:nvPr>
        </p:nvSpPr>
        <p:spPr>
          <a:xfrm>
            <a:off x="0" y="675975"/>
            <a:ext cx="9144000" cy="467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use Docker Compose to enable these large-scale deployments. </a:t>
            </a:r>
            <a:endParaRPr/>
          </a:p>
        </p:txBody>
      </p:sp>
      <p:sp>
        <p:nvSpPr>
          <p:cNvPr id="2664" name="Google Shape;2664;p150"/>
          <p:cNvSpPr txBox="1"/>
          <p:nvPr>
            <p:ph idx="3" type="body"/>
          </p:nvPr>
        </p:nvSpPr>
        <p:spPr>
          <a:xfrm>
            <a:off x="129500" y="1660875"/>
            <a:ext cx="4773300" cy="720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/>
              <a:t>Docker Compose </a:t>
            </a:r>
            <a:r>
              <a:rPr lang="en" sz="1600"/>
              <a:t>allows us to create repeated, multi-</a:t>
            </a:r>
            <a:r>
              <a:rPr lang="en" sz="1600"/>
              <a:t>container</a:t>
            </a:r>
            <a:r>
              <a:rPr lang="en" sz="1600"/>
              <a:t> deployments.</a:t>
            </a:r>
            <a:endParaRPr sz="1600"/>
          </a:p>
        </p:txBody>
      </p:sp>
      <p:sp>
        <p:nvSpPr>
          <p:cNvPr id="2665" name="Google Shape;2665;p15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666" name="Google Shape;2666;p150"/>
          <p:cNvSpPr txBox="1"/>
          <p:nvPr>
            <p:ph idx="3" type="body"/>
          </p:nvPr>
        </p:nvSpPr>
        <p:spPr>
          <a:xfrm>
            <a:off x="6139975" y="3532750"/>
            <a:ext cx="2721300" cy="1182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Remember</a:t>
            </a:r>
            <a:r>
              <a:rPr i="1"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</a:rPr>
              <a:t>We used Docker Compose in the last class to set up our WordPress site. </a:t>
            </a:r>
            <a:endParaRPr/>
          </a:p>
        </p:txBody>
      </p:sp>
      <p:pic>
        <p:nvPicPr>
          <p:cNvPr id="2667" name="Google Shape;266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512" y="1047238"/>
            <a:ext cx="3478460" cy="3820524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st="9525">
              <a:srgbClr val="000000">
                <a:alpha val="21000"/>
              </a:srgbClr>
            </a:outerShdw>
          </a:effectLst>
        </p:spPr>
      </p:pic>
      <p:pic>
        <p:nvPicPr>
          <p:cNvPr id="2668" name="Google Shape;2668;p150"/>
          <p:cNvPicPr preferRelativeResize="0"/>
          <p:nvPr/>
        </p:nvPicPr>
        <p:blipFill rotWithShape="1">
          <a:blip r:embed="rId4">
            <a:alphaModFix/>
          </a:blip>
          <a:srcRect b="0" l="0" r="0" t="68407"/>
          <a:stretch/>
        </p:blipFill>
        <p:spPr>
          <a:xfrm>
            <a:off x="1193999" y="2896325"/>
            <a:ext cx="2011103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9" name="Google Shape;2669;p150"/>
          <p:cNvSpPr txBox="1"/>
          <p:nvPr/>
        </p:nvSpPr>
        <p:spPr>
          <a:xfrm>
            <a:off x="1183450" y="3273400"/>
            <a:ext cx="2021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5A5E2"/>
                </a:solidFill>
                <a:latin typeface="Comfortaa"/>
                <a:ea typeface="Comfortaa"/>
                <a:cs typeface="Comfortaa"/>
                <a:sym typeface="Comfortaa"/>
              </a:rPr>
              <a:t>compose</a:t>
            </a:r>
            <a:endParaRPr b="1" sz="3000">
              <a:solidFill>
                <a:srgbClr val="35A5E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0E0E3"/>
        </a:solidFill>
      </p:bgPr>
    </p:bg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 YAML File</a:t>
            </a:r>
            <a:endParaRPr/>
          </a:p>
        </p:txBody>
      </p:sp>
      <p:sp>
        <p:nvSpPr>
          <p:cNvPr id="2675" name="Google Shape;2675;p151"/>
          <p:cNvSpPr txBox="1"/>
          <p:nvPr>
            <p:ph idx="1" type="subTitle"/>
          </p:nvPr>
        </p:nvSpPr>
        <p:spPr>
          <a:xfrm>
            <a:off x="0" y="675975"/>
            <a:ext cx="4105200" cy="1247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used YAML files </a:t>
            </a:r>
            <a:br>
              <a:rPr lang="en"/>
            </a:br>
            <a:r>
              <a:rPr lang="en"/>
              <a:t>to deploy Ansible playbooks during our cloud security unit. </a:t>
            </a:r>
            <a:endParaRPr/>
          </a:p>
        </p:txBody>
      </p:sp>
      <p:sp>
        <p:nvSpPr>
          <p:cNvPr id="2676" name="Google Shape;2676;p151"/>
          <p:cNvSpPr txBox="1"/>
          <p:nvPr>
            <p:ph idx="3" type="body"/>
          </p:nvPr>
        </p:nvSpPr>
        <p:spPr>
          <a:xfrm>
            <a:off x="175" y="2141150"/>
            <a:ext cx="3821100" cy="174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Docker Compose uses YAML to define the containers, their networking configurations, and where you want to copy files from your host machine </a:t>
            </a:r>
            <a:r>
              <a:rPr lang="en" sz="1600"/>
              <a:t>into</a:t>
            </a:r>
            <a:r>
              <a:rPr lang="en" sz="1600"/>
              <a:t> your container. </a:t>
            </a:r>
            <a:endParaRPr sz="1600"/>
          </a:p>
        </p:txBody>
      </p:sp>
      <p:sp>
        <p:nvSpPr>
          <p:cNvPr id="2677" name="Google Shape;2677;p151"/>
          <p:cNvSpPr txBox="1"/>
          <p:nvPr/>
        </p:nvSpPr>
        <p:spPr>
          <a:xfrm>
            <a:off x="3734575" y="845200"/>
            <a:ext cx="5135100" cy="38682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171450" rotWithShape="0" algn="bl" dist="9525">
              <a:srgbClr val="000000">
                <a:alpha val="18000"/>
              </a:srgbClr>
            </a:outerShdw>
          </a:effectLst>
        </p:spPr>
        <p:txBody>
          <a:bodyPr anchorCtr="0" anchor="t" bIns="18287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version</a:t>
            </a: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7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"3.7"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services</a:t>
            </a: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ui</a:t>
            </a: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image</a:t>
            </a: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7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httpd:2.4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ports</a:t>
            </a: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- </a:t>
            </a:r>
            <a:r>
              <a:rPr b="1" lang="en" sz="1700">
                <a:solidFill>
                  <a:srgbClr val="005CC5"/>
                </a:solidFill>
                <a:latin typeface="Inconsolata"/>
                <a:ea typeface="Inconsolata"/>
                <a:cs typeface="Inconsolata"/>
                <a:sym typeface="Inconsolata"/>
              </a:rPr>
              <a:t>10000:8080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volumes</a:t>
            </a: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- </a:t>
            </a:r>
            <a:r>
              <a:rPr b="1" lang="en" sz="17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./volume:/home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networks</a:t>
            </a: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demo-net</a:t>
            </a: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  </a:t>
            </a: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ipv4_address</a:t>
            </a: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7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192.168.1.2</a:t>
            </a:r>
            <a:endParaRPr b="1" sz="17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endParaRPr b="1" sz="1700">
              <a:solidFill>
                <a:srgbClr val="22863A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[truncated…]</a:t>
            </a:r>
            <a:endParaRPr b="1" sz="1700">
              <a:solidFill>
                <a:srgbClr val="22863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78" name="Google Shape;2678;p15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15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15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689" name="Google Shape;2689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demonstration, we will deploy multiple containers at the same time. </a:t>
            </a:r>
            <a:endParaRPr/>
          </a:p>
        </p:txBody>
      </p:sp>
      <p:sp>
        <p:nvSpPr>
          <p:cNvPr id="2690" name="Google Shape;2690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 Demo</a:t>
            </a:r>
            <a:endParaRPr/>
          </a:p>
        </p:txBody>
      </p:sp>
      <p:sp>
        <p:nvSpPr>
          <p:cNvPr id="2691" name="Google Shape;2691;p15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2" name="Google Shape;2692;p15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693" name="Google Shape;2693;p1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4" name="Google Shape;2694;p1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5" name="Google Shape;2695;p15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6" name="Google Shape;2696;p15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97" name="Google Shape;2697;p1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8" name="Google Shape;2698;p1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9" name="Google Shape;2699;p15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0" name="Google Shape;2700;p15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701" name="Google Shape;2701;p1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2" name="Google Shape;2702;p1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3" name="Google Shape;2703;p15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4" name="Google Shape;2704;p15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05" name="Google Shape;2705;p1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06" name="Google Shape;2706;p1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7" name="Google Shape;2707;p15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8" name="Google Shape;2708;p15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09" name="Google Shape;2709;p1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0" name="Google Shape;2710;p1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1" name="Google Shape;2711;p15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2" name="Google Shape;2712;p15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3" name="Google Shape;2713;p1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14" name="Google Shape;2714;p1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5" name="Google Shape;2715;p153"/>
          <p:cNvSpPr txBox="1"/>
          <p:nvPr>
            <p:ph idx="1" type="subTitle"/>
          </p:nvPr>
        </p:nvSpPr>
        <p:spPr>
          <a:xfrm>
            <a:off x="1415785" y="1274650"/>
            <a:ext cx="73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Examine the YAML file for its current configurations.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6" name="Google Shape;2716;p153"/>
          <p:cNvSpPr txBox="1"/>
          <p:nvPr>
            <p:ph idx="2" type="subTitle"/>
          </p:nvPr>
        </p:nvSpPr>
        <p:spPr>
          <a:xfrm>
            <a:off x="1415725" y="1858813"/>
            <a:ext cx="73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Launch our services with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sudo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ocke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r-c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ompose up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153"/>
          <p:cNvSpPr txBox="1"/>
          <p:nvPr>
            <p:ph idx="3" type="subTitle"/>
          </p:nvPr>
        </p:nvSpPr>
        <p:spPr>
          <a:xfrm>
            <a:off x="1435475" y="2439925"/>
            <a:ext cx="763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 our browser to verify the our front-end user interface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ui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 services are deployed properly.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8" name="Google Shape;2718;p153"/>
          <p:cNvSpPr txBox="1"/>
          <p:nvPr>
            <p:ph idx="4" type="subTitle"/>
          </p:nvPr>
        </p:nvSpPr>
        <p:spPr>
          <a:xfrm>
            <a:off x="1415846" y="3031025"/>
            <a:ext cx="73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the deployment of our database 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 service.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9" name="Google Shape;2719;p153"/>
          <p:cNvSpPr txBox="1"/>
          <p:nvPr>
            <p:ph idx="5" type="subTitle"/>
          </p:nvPr>
        </p:nvSpPr>
        <p:spPr>
          <a:xfrm>
            <a:off x="1415866" y="3622100"/>
            <a:ext cx="73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Change the configuration of our UI service to display through a different port.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0" name="Google Shape;2720;p153"/>
          <p:cNvSpPr txBox="1"/>
          <p:nvPr>
            <p:ph idx="6" type="subTitle"/>
          </p:nvPr>
        </p:nvSpPr>
        <p:spPr>
          <a:xfrm>
            <a:off x="1415846" y="4236125"/>
            <a:ext cx="737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Test the new UI service’s functionality with our browser.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154"/>
          <p:cNvSpPr/>
          <p:nvPr/>
        </p:nvSpPr>
        <p:spPr>
          <a:xfrm>
            <a:off x="0" y="-13500"/>
            <a:ext cx="9171300" cy="526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54"/>
          <p:cNvSpPr txBox="1"/>
          <p:nvPr/>
        </p:nvSpPr>
        <p:spPr>
          <a:xfrm>
            <a:off x="710600" y="112725"/>
            <a:ext cx="3491400" cy="5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version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"3.7"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services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ui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image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httpd:2.4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ports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- </a:t>
            </a:r>
            <a:r>
              <a:rPr b="1" lang="en" sz="1100">
                <a:solidFill>
                  <a:srgbClr val="005CC5"/>
                </a:solidFill>
                <a:latin typeface="Inconsolata"/>
                <a:ea typeface="Inconsolata"/>
                <a:cs typeface="Inconsolata"/>
                <a:sym typeface="Inconsolata"/>
              </a:rPr>
              <a:t>10000:8080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volumes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-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./volume:/home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networks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demo-net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ipv4_address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192.168.1.2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image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mariadb:10.5.1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restart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always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environment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MYSQL_DATABASE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demodb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MYSQL_USER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demouser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MYSQL_PASSWORD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demopass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MYSQL_RANDOM_ROOT_PASSWORD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"1"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volumes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-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db:/var/lib/mysql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networks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demo-net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ipv4_address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192.168.1.3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networks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demo-net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ipam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driver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default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config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  -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subnet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1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"192.168.1.0/24"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volumes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ui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d</a:t>
            </a:r>
            <a:r>
              <a:rPr b="1" lang="en" sz="11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b</a:t>
            </a:r>
            <a:r>
              <a:rPr b="1" lang="en" sz="11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1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727" name="Google Shape;2727;p154"/>
          <p:cNvSpPr/>
          <p:nvPr/>
        </p:nvSpPr>
        <p:spPr>
          <a:xfrm>
            <a:off x="4572225" y="616575"/>
            <a:ext cx="4008900" cy="4008900"/>
          </a:xfrm>
          <a:prstGeom prst="ellipse">
            <a:avLst/>
          </a:prstGeom>
          <a:solidFill>
            <a:srgbClr val="22863A"/>
          </a:solidFill>
          <a:ln>
            <a:noFill/>
          </a:ln>
          <a:effectLst>
            <a:outerShdw blurRad="200025" rotWithShape="0" algn="bl" dist="9525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is a</a:t>
            </a:r>
            <a:b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simple YAML file.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Let’s break </a:t>
            </a:r>
            <a:b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down.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8" name="Google Shape;2728;p15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10"/>
          <p:cNvSpPr/>
          <p:nvPr/>
        </p:nvSpPr>
        <p:spPr>
          <a:xfrm>
            <a:off x="-125" y="0"/>
            <a:ext cx="9144000" cy="5143500"/>
          </a:xfrm>
          <a:prstGeom prst="rect">
            <a:avLst/>
          </a:prstGeom>
          <a:solidFill>
            <a:srgbClr val="9CD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10"/>
          <p:cNvSpPr/>
          <p:nvPr/>
        </p:nvSpPr>
        <p:spPr>
          <a:xfrm>
            <a:off x="4657750" y="1963188"/>
            <a:ext cx="4486200" cy="1408500"/>
          </a:xfrm>
          <a:prstGeom prst="rect">
            <a:avLst/>
          </a:prstGeom>
          <a:solidFill>
            <a:srgbClr val="D5F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10"/>
          <p:cNvSpPr/>
          <p:nvPr/>
        </p:nvSpPr>
        <p:spPr>
          <a:xfrm>
            <a:off x="4657750" y="3438613"/>
            <a:ext cx="4486200" cy="1408500"/>
          </a:xfrm>
          <a:prstGeom prst="rect">
            <a:avLst/>
          </a:prstGeom>
          <a:solidFill>
            <a:srgbClr val="D5F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10"/>
          <p:cNvSpPr/>
          <p:nvPr/>
        </p:nvSpPr>
        <p:spPr>
          <a:xfrm>
            <a:off x="4657750" y="487775"/>
            <a:ext cx="4486200" cy="1408500"/>
          </a:xfrm>
          <a:prstGeom prst="rect">
            <a:avLst/>
          </a:prstGeom>
          <a:solidFill>
            <a:srgbClr val="D5F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10"/>
          <p:cNvSpPr txBox="1"/>
          <p:nvPr>
            <p:ph type="title"/>
          </p:nvPr>
        </p:nvSpPr>
        <p:spPr>
          <a:xfrm>
            <a:off x="-12300" y="152400"/>
            <a:ext cx="4045200" cy="11388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</a:t>
            </a:r>
            <a:br>
              <a:rPr lang="en"/>
            </a:br>
            <a:r>
              <a:rPr lang="en"/>
              <a:t>a Typical Web App</a:t>
            </a:r>
            <a:endParaRPr/>
          </a:p>
        </p:txBody>
      </p:sp>
      <p:sp>
        <p:nvSpPr>
          <p:cNvPr id="2089" name="Google Shape;2089;p110"/>
          <p:cNvSpPr txBox="1"/>
          <p:nvPr>
            <p:ph idx="1" type="subTitle"/>
          </p:nvPr>
        </p:nvSpPr>
        <p:spPr>
          <a:xfrm>
            <a:off x="0" y="1209375"/>
            <a:ext cx="4540200" cy="4010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developer, Andrew, often uses a </a:t>
            </a:r>
            <a:r>
              <a:rPr b="1" lang="en" sz="1600"/>
              <a:t>browser to manage a public-facing employee directory application</a:t>
            </a:r>
            <a:r>
              <a:rPr lang="en" sz="1600"/>
              <a:t> to retrieve and update different kinds of employee lists from his company.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employee directory application is set up so that Andrew can add, remove, and view employees.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employee directory application needs to access the following components: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90" name="Google Shape;2090;p110"/>
          <p:cNvSpPr txBox="1"/>
          <p:nvPr/>
        </p:nvSpPr>
        <p:spPr>
          <a:xfrm>
            <a:off x="5983200" y="639800"/>
            <a:ext cx="25734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Fr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ont-end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serve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isplay webpages and style them in readable formats. Also responsible for receiving and responding to HTTP requests.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110"/>
          <p:cNvSpPr txBox="1"/>
          <p:nvPr/>
        </p:nvSpPr>
        <p:spPr>
          <a:xfrm>
            <a:off x="5983200" y="2153825"/>
            <a:ext cx="23751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Back-end server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Executes business logic and writes or reads corresponding data to and from a database.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2" name="Google Shape;2092;p110"/>
          <p:cNvSpPr txBox="1"/>
          <p:nvPr/>
        </p:nvSpPr>
        <p:spPr>
          <a:xfrm>
            <a:off x="5983200" y="3591000"/>
            <a:ext cx="22161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Stores information about employees, such as their employee IDs and names.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3" name="Google Shape;2093;p110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943625" y="2045848"/>
            <a:ext cx="676668" cy="120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110"/>
          <p:cNvPicPr preferRelativeResize="0"/>
          <p:nvPr/>
        </p:nvPicPr>
        <p:blipFill rotWithShape="1">
          <a:blip r:embed="rId3">
            <a:alphaModFix/>
          </a:blip>
          <a:srcRect b="4770" l="83794" r="-694" t="0"/>
          <a:stretch/>
        </p:blipFill>
        <p:spPr>
          <a:xfrm>
            <a:off x="4943625" y="3667839"/>
            <a:ext cx="676676" cy="98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110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956130" y="576242"/>
            <a:ext cx="676668" cy="120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110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5506050" y="1545100"/>
            <a:ext cx="308675" cy="2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10"/>
          <p:cNvPicPr preferRelativeResize="0"/>
          <p:nvPr/>
        </p:nvPicPr>
        <p:blipFill rotWithShape="1">
          <a:blip r:embed="rId4">
            <a:alphaModFix/>
          </a:blip>
          <a:srcRect b="0" l="53658" r="0" t="0"/>
          <a:stretch/>
        </p:blipFill>
        <p:spPr>
          <a:xfrm>
            <a:off x="5430550" y="3069638"/>
            <a:ext cx="308675" cy="2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cxnSp>
        <p:nvCxnSpPr>
          <p:cNvPr id="2099" name="Google Shape;2099;p110"/>
          <p:cNvCxnSpPr/>
          <p:nvPr/>
        </p:nvCxnSpPr>
        <p:spPr>
          <a:xfrm>
            <a:off x="274375" y="1173480"/>
            <a:ext cx="386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0" name="Google Shape;2100;p110"/>
          <p:cNvSpPr/>
          <p:nvPr/>
        </p:nvSpPr>
        <p:spPr>
          <a:xfrm>
            <a:off x="267350" y="4691250"/>
            <a:ext cx="6273300" cy="63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b="1"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shutterstock_329468402, shutterstock_417078436</a:t>
            </a:r>
            <a:endParaRPr b="1"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55"/>
          <p:cNvSpPr/>
          <p:nvPr/>
        </p:nvSpPr>
        <p:spPr>
          <a:xfrm>
            <a:off x="0" y="-13500"/>
            <a:ext cx="9171300" cy="526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55"/>
          <p:cNvSpPr txBox="1"/>
          <p:nvPr/>
        </p:nvSpPr>
        <p:spPr>
          <a:xfrm>
            <a:off x="592725" y="1591200"/>
            <a:ext cx="34644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services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ui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800">
              <a:solidFill>
                <a:srgbClr val="22863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735" name="Google Shape;2735;p15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736" name="Google Shape;2736;p155"/>
          <p:cNvSpPr/>
          <p:nvPr/>
        </p:nvSpPr>
        <p:spPr>
          <a:xfrm>
            <a:off x="4572225" y="616575"/>
            <a:ext cx="4008900" cy="4008900"/>
          </a:xfrm>
          <a:prstGeom prst="ellipse">
            <a:avLst/>
          </a:prstGeom>
          <a:solidFill>
            <a:srgbClr val="22863A"/>
          </a:solidFill>
          <a:ln>
            <a:noFill/>
          </a:ln>
          <a:effectLst>
            <a:outerShdw blurRad="200025" rotWithShape="0" algn="bl" dist="9525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We’ll break </a:t>
            </a:r>
            <a:b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down the file by the services it installs, the user interface, and the database.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ui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are services.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156"/>
          <p:cNvSpPr/>
          <p:nvPr/>
        </p:nvSpPr>
        <p:spPr>
          <a:xfrm>
            <a:off x="0" y="-13500"/>
            <a:ext cx="9171300" cy="526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56"/>
          <p:cNvSpPr txBox="1"/>
          <p:nvPr/>
        </p:nvSpPr>
        <p:spPr>
          <a:xfrm>
            <a:off x="491850" y="594175"/>
            <a:ext cx="45267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ui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image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httpd:2.4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ports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- </a:t>
            </a:r>
            <a:r>
              <a:rPr b="1" lang="en" sz="1800">
                <a:solidFill>
                  <a:srgbClr val="005CC5"/>
                </a:solidFill>
                <a:latin typeface="Inconsolata"/>
                <a:ea typeface="Inconsolata"/>
                <a:cs typeface="Inconsolata"/>
                <a:sym typeface="Inconsolata"/>
              </a:rPr>
              <a:t>10001:8080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volumes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- </a:t>
            </a:r>
            <a:r>
              <a:rPr b="1"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./volume:/home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networks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demo-net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  </a:t>
            </a:r>
            <a:r>
              <a:rPr b="1" lang="en" sz="18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ipv4_address</a:t>
            </a:r>
            <a:r>
              <a:rPr b="1" lang="en" sz="18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8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192.168.1.2</a:t>
            </a:r>
            <a:endParaRPr b="1" sz="1800">
              <a:solidFill>
                <a:srgbClr val="032F6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2863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743" name="Google Shape;2743;p156"/>
          <p:cNvSpPr/>
          <p:nvPr/>
        </p:nvSpPr>
        <p:spPr>
          <a:xfrm>
            <a:off x="5018700" y="482975"/>
            <a:ext cx="3847500" cy="4153500"/>
          </a:xfrm>
          <a:prstGeom prst="rect">
            <a:avLst/>
          </a:prstGeom>
          <a:solidFill>
            <a:srgbClr val="D0E0E3"/>
          </a:solidFill>
          <a:ln>
            <a:noFill/>
          </a:ln>
          <a:effectLst>
            <a:outerShdw blurRad="200025" rotWithShape="0" algn="bl" dist="9525">
              <a:srgbClr val="000000">
                <a:alpha val="27000"/>
              </a:srgbClr>
            </a:outerShdw>
          </a:effectLst>
        </p:spPr>
        <p:txBody>
          <a:bodyPr anchorCtr="0" anchor="ctr" bIns="9142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i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mage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oints to where Docker Compose will retrieve the container image on Dockerhub, which is  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pache’s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httpd container.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Ports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Ports this container will run 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volumes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Local destination where the Apache server will save configuration files.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n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etworks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The network that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his service will connect to.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Ipv4_address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 The static IP address we are assigning to this container.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4" name="Google Shape;2744;p1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15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Standing up Scaled Services</a:t>
            </a:r>
            <a:endParaRPr/>
          </a:p>
        </p:txBody>
      </p:sp>
      <p:sp>
        <p:nvSpPr>
          <p:cNvPr id="2750" name="Google Shape;2750;p15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58"/>
          <p:cNvSpPr/>
          <p:nvPr/>
        </p:nvSpPr>
        <p:spPr>
          <a:xfrm>
            <a:off x="0" y="-13500"/>
            <a:ext cx="9171300" cy="526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58"/>
          <p:cNvSpPr txBox="1"/>
          <p:nvPr/>
        </p:nvSpPr>
        <p:spPr>
          <a:xfrm>
            <a:off x="415650" y="304075"/>
            <a:ext cx="4132500" cy="4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db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image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6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mariadb:10.5.1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environment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MYSQL_DATABASE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6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demodb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MYSQL_USER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6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demouser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MYSQL_PASSWORD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6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demopass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MYSQL_RANDOM_ROOT_PASSWORD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6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"1"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volumes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- </a:t>
            </a:r>
            <a:r>
              <a:rPr b="1" lang="en" sz="16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db:/var/lib/mysql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networks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demo-net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b="1" sz="1600">
              <a:solidFill>
                <a:srgbClr val="24292E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        </a:t>
            </a:r>
            <a:r>
              <a:rPr b="1" lang="en" sz="1600">
                <a:solidFill>
                  <a:srgbClr val="22863A"/>
                </a:solidFill>
                <a:latin typeface="Inconsolata"/>
                <a:ea typeface="Inconsolata"/>
                <a:cs typeface="Inconsolata"/>
                <a:sym typeface="Inconsolata"/>
              </a:rPr>
              <a:t>ipv4_address</a:t>
            </a:r>
            <a:r>
              <a:rPr b="1" lang="en" sz="1600">
                <a:solidFill>
                  <a:srgbClr val="24292E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b="1" lang="en" sz="1600">
                <a:solidFill>
                  <a:srgbClr val="032F62"/>
                </a:solidFill>
                <a:latin typeface="Inconsolata"/>
                <a:ea typeface="Inconsolata"/>
                <a:cs typeface="Inconsolata"/>
                <a:sym typeface="Inconsolata"/>
              </a:rPr>
              <a:t>192.168.1.3</a:t>
            </a:r>
            <a:endParaRPr b="1" sz="1600">
              <a:solidFill>
                <a:srgbClr val="22863A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757" name="Google Shape;2757;p1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758" name="Google Shape;2758;p158"/>
          <p:cNvSpPr/>
          <p:nvPr/>
        </p:nvSpPr>
        <p:spPr>
          <a:xfrm>
            <a:off x="4679575" y="471350"/>
            <a:ext cx="4190100" cy="4401900"/>
          </a:xfrm>
          <a:prstGeom prst="rect">
            <a:avLst/>
          </a:prstGeom>
          <a:solidFill>
            <a:srgbClr val="D0E0E3"/>
          </a:solidFill>
          <a:ln>
            <a:noFill/>
          </a:ln>
          <a:effectLst>
            <a:outerShdw blurRad="200025" rotWithShape="0" algn="bl" dist="9525">
              <a:srgbClr val="000000">
                <a:alpha val="27000"/>
              </a:srgbClr>
            </a:outerShdw>
          </a:effectLst>
        </p:spPr>
        <p:txBody>
          <a:bodyPr anchorCtr="0" anchor="ctr" bIns="9142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image: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container image and version we'll be using. (MariaDB database version 10.5.1)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environment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Containers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within the MySQL server.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MYSQL_DATABASE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name of the database.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MYSQL_USER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default user for the database.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MYSQL_PASSWORD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password for the user.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MYSQL_RANDOM_ROOT_PASSWORD: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Gives the root user a random password, for security purposes.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volumes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location where we are saving our configuration files.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networks: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Assigns this database a static IP address using the same network (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demo-net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15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into MariaDB</a:t>
            </a:r>
            <a:endParaRPr/>
          </a:p>
        </p:txBody>
      </p:sp>
      <p:sp>
        <p:nvSpPr>
          <p:cNvPr id="2764" name="Google Shape;2764;p15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16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6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Deploying and Testing a Container Set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deploy multiple containers with Docker Compose and test functionality.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71" name="Google Shape;2771;p16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1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1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Runtime IDS</a:t>
            </a:r>
            <a:endParaRPr/>
          </a:p>
        </p:txBody>
      </p:sp>
      <p:sp>
        <p:nvSpPr>
          <p:cNvPr id="2782" name="Google Shape;2782;p1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7" name="Google Shape;278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8" name="Google Shape;2788;p163"/>
          <p:cNvSpPr txBox="1"/>
          <p:nvPr>
            <p:ph type="title"/>
          </p:nvPr>
        </p:nvSpPr>
        <p:spPr>
          <a:xfrm>
            <a:off x="3707200" y="1239050"/>
            <a:ext cx="5115000" cy="2351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Now, we will combine </a:t>
            </a:r>
            <a:br>
              <a:rPr lang="en" sz="28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8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our deployed container set </a:t>
            </a:r>
            <a:br>
              <a:rPr lang="en" sz="28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8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with a </a:t>
            </a:r>
            <a:r>
              <a:rPr b="1" lang="en" sz="28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container intrusion detection system (CIDS)</a:t>
            </a:r>
            <a:r>
              <a:rPr lang="en" sz="28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28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9" name="Google Shape;2789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8F5C2"/>
        </a:solidFill>
      </p:bgPr>
    </p:bg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1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795" name="Google Shape;2795;p164"/>
          <p:cNvSpPr/>
          <p:nvPr/>
        </p:nvSpPr>
        <p:spPr>
          <a:xfrm>
            <a:off x="297075" y="1525650"/>
            <a:ext cx="2401500" cy="2401500"/>
          </a:xfrm>
          <a:prstGeom prst="ellipse">
            <a:avLst/>
          </a:prstGeom>
          <a:solidFill>
            <a:srgbClr val="DAF5F5"/>
          </a:solidFill>
          <a:ln cap="flat" cmpd="sng" w="76200">
            <a:solidFill>
              <a:srgbClr val="F8F5C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st="9525">
              <a:srgbClr val="073763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64"/>
          <p:cNvSpPr/>
          <p:nvPr/>
        </p:nvSpPr>
        <p:spPr>
          <a:xfrm>
            <a:off x="2374925" y="1525650"/>
            <a:ext cx="2401500" cy="2401500"/>
          </a:xfrm>
          <a:prstGeom prst="ellipse">
            <a:avLst/>
          </a:prstGeom>
          <a:solidFill>
            <a:srgbClr val="E8E8FB"/>
          </a:solidFill>
          <a:ln cap="flat" cmpd="sng" w="76200">
            <a:solidFill>
              <a:srgbClr val="F8F5C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st="9525">
              <a:srgbClr val="073763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64"/>
          <p:cNvSpPr/>
          <p:nvPr/>
        </p:nvSpPr>
        <p:spPr>
          <a:xfrm>
            <a:off x="4427200" y="1525650"/>
            <a:ext cx="2401500" cy="2401500"/>
          </a:xfrm>
          <a:prstGeom prst="ellipse">
            <a:avLst/>
          </a:prstGeom>
          <a:solidFill>
            <a:srgbClr val="FCE5CD"/>
          </a:solidFill>
          <a:ln cap="flat" cmpd="sng" w="76200">
            <a:solidFill>
              <a:srgbClr val="F8F5C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st="9525">
              <a:srgbClr val="073763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64"/>
          <p:cNvSpPr/>
          <p:nvPr/>
        </p:nvSpPr>
        <p:spPr>
          <a:xfrm>
            <a:off x="6445425" y="1525650"/>
            <a:ext cx="2401500" cy="2401500"/>
          </a:xfrm>
          <a:prstGeom prst="ellipse">
            <a:avLst/>
          </a:prstGeom>
          <a:solidFill>
            <a:srgbClr val="D5F6E1"/>
          </a:solidFill>
          <a:ln cap="flat" cmpd="sng" w="76200">
            <a:solidFill>
              <a:srgbClr val="F8F5C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st="9525">
              <a:srgbClr val="073763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64"/>
          <p:cNvSpPr txBox="1"/>
          <p:nvPr/>
        </p:nvSpPr>
        <p:spPr>
          <a:xfrm>
            <a:off x="469500" y="1589150"/>
            <a:ext cx="18819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An intrusion is any unwanted malicious activity within a network or a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system.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0" name="Google Shape;2800;p164"/>
          <p:cNvSpPr txBox="1"/>
          <p:nvPr/>
        </p:nvSpPr>
        <p:spPr>
          <a:xfrm>
            <a:off x="2546175" y="1544400"/>
            <a:ext cx="18819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An IDS is a device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or software application that monitors a network or system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for malicious activity.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1" name="Google Shape;2801;p164"/>
          <p:cNvSpPr txBox="1"/>
          <p:nvPr/>
        </p:nvSpPr>
        <p:spPr>
          <a:xfrm>
            <a:off x="4622850" y="1589150"/>
            <a:ext cx="18225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 host-based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intrusion detection system (HIDS) detects intrusion attempts on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an endpoint device.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2" name="Google Shape;2802;p164"/>
          <p:cNvSpPr txBox="1"/>
          <p:nvPr/>
        </p:nvSpPr>
        <p:spPr>
          <a:xfrm>
            <a:off x="6699525" y="1589150"/>
            <a:ext cx="1881900" cy="22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 network intrusion detection system (NIDS) detects intrusion attempts within a network.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3" name="Google Shape;2803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IDS Review</a:t>
            </a:r>
            <a:endParaRPr/>
          </a:p>
        </p:txBody>
      </p:sp>
      <p:sp>
        <p:nvSpPr>
          <p:cNvPr id="2804" name="Google Shape;2804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covered IDS in out network security unit: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BB8C"/>
        </a:solidFill>
      </p:bgPr>
    </p:bg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11"/>
          <p:cNvSpPr/>
          <p:nvPr/>
        </p:nvSpPr>
        <p:spPr>
          <a:xfrm>
            <a:off x="3643875" y="1493300"/>
            <a:ext cx="1966200" cy="3347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6" name="Google Shape;2106;p111"/>
          <p:cNvCxnSpPr/>
          <p:nvPr/>
        </p:nvCxnSpPr>
        <p:spPr>
          <a:xfrm>
            <a:off x="5040300" y="4247950"/>
            <a:ext cx="10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107" name="Google Shape;2107;p111"/>
          <p:cNvCxnSpPr/>
          <p:nvPr/>
        </p:nvCxnSpPr>
        <p:spPr>
          <a:xfrm>
            <a:off x="3237025" y="4247950"/>
            <a:ext cx="10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108" name="Google Shape;2108;p111"/>
          <p:cNvCxnSpPr/>
          <p:nvPr/>
        </p:nvCxnSpPr>
        <p:spPr>
          <a:xfrm>
            <a:off x="4947650" y="3292775"/>
            <a:ext cx="10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109" name="Google Shape;2109;p111"/>
          <p:cNvCxnSpPr/>
          <p:nvPr/>
        </p:nvCxnSpPr>
        <p:spPr>
          <a:xfrm>
            <a:off x="3144375" y="3292775"/>
            <a:ext cx="10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110" name="Google Shape;2110;p111"/>
          <p:cNvCxnSpPr/>
          <p:nvPr/>
        </p:nvCxnSpPr>
        <p:spPr>
          <a:xfrm>
            <a:off x="5023800" y="2333475"/>
            <a:ext cx="10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111" name="Google Shape;2111;p111"/>
          <p:cNvCxnSpPr/>
          <p:nvPr/>
        </p:nvCxnSpPr>
        <p:spPr>
          <a:xfrm>
            <a:off x="3220525" y="2336300"/>
            <a:ext cx="10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112" name="Google Shape;2112;p111"/>
          <p:cNvCxnSpPr/>
          <p:nvPr/>
        </p:nvCxnSpPr>
        <p:spPr>
          <a:xfrm>
            <a:off x="4947650" y="1287100"/>
            <a:ext cx="10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113" name="Google Shape;2113;p111"/>
          <p:cNvCxnSpPr/>
          <p:nvPr/>
        </p:nvCxnSpPr>
        <p:spPr>
          <a:xfrm>
            <a:off x="3144375" y="1289925"/>
            <a:ext cx="10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14" name="Google Shape;2114;p111"/>
          <p:cNvSpPr/>
          <p:nvPr/>
        </p:nvSpPr>
        <p:spPr>
          <a:xfrm>
            <a:off x="1567361" y="3898750"/>
            <a:ext cx="1830300" cy="6984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searches for all IDs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“HR.”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11"/>
          <p:cNvSpPr/>
          <p:nvPr/>
        </p:nvSpPr>
        <p:spPr>
          <a:xfrm>
            <a:off x="1567350" y="1988400"/>
            <a:ext cx="1852500" cy="6984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Front end forwards request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back end. </a:t>
            </a:r>
            <a:endParaRPr/>
          </a:p>
        </p:txBody>
      </p:sp>
      <p:sp>
        <p:nvSpPr>
          <p:cNvPr id="2116" name="Google Shape;2116;p111"/>
          <p:cNvSpPr/>
          <p:nvPr/>
        </p:nvSpPr>
        <p:spPr>
          <a:xfrm>
            <a:off x="1589436" y="739225"/>
            <a:ext cx="1830300" cy="1089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Andrew loads the application in his browser and clicks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button to see all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 employees.</a:t>
            </a:r>
            <a:endParaRPr/>
          </a:p>
        </p:txBody>
      </p:sp>
      <p:sp>
        <p:nvSpPr>
          <p:cNvPr id="2117" name="Google Shape;2117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Flows between Application Components</a:t>
            </a:r>
            <a:endParaRPr/>
          </a:p>
        </p:txBody>
      </p:sp>
      <p:sp>
        <p:nvSpPr>
          <p:cNvPr id="2118" name="Google Shape;2118;p111"/>
          <p:cNvSpPr txBox="1"/>
          <p:nvPr/>
        </p:nvSpPr>
        <p:spPr>
          <a:xfrm>
            <a:off x="7232475" y="2671375"/>
            <a:ext cx="16995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9" name="Google Shape;2119;p111"/>
          <p:cNvSpPr/>
          <p:nvPr/>
        </p:nvSpPr>
        <p:spPr>
          <a:xfrm>
            <a:off x="1558375" y="2846675"/>
            <a:ext cx="1830300" cy="8922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backend script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queries the database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HR employees.</a:t>
            </a:r>
            <a:endParaRPr/>
          </a:p>
        </p:txBody>
      </p:sp>
      <p:cxnSp>
        <p:nvCxnSpPr>
          <p:cNvPr id="2120" name="Google Shape;2120;p111"/>
          <p:cNvCxnSpPr/>
          <p:nvPr/>
        </p:nvCxnSpPr>
        <p:spPr>
          <a:xfrm>
            <a:off x="2438625" y="1828525"/>
            <a:ext cx="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1" name="Google Shape;2121;p111"/>
          <p:cNvCxnSpPr/>
          <p:nvPr/>
        </p:nvCxnSpPr>
        <p:spPr>
          <a:xfrm>
            <a:off x="2441125" y="2686800"/>
            <a:ext cx="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2" name="Google Shape;2122;p111"/>
          <p:cNvCxnSpPr/>
          <p:nvPr/>
        </p:nvCxnSpPr>
        <p:spPr>
          <a:xfrm>
            <a:off x="2441125" y="3743350"/>
            <a:ext cx="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23" name="Google Shape;2123;p111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360175" y="1708625"/>
            <a:ext cx="516277" cy="91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111"/>
          <p:cNvPicPr preferRelativeResize="0"/>
          <p:nvPr/>
        </p:nvPicPr>
        <p:blipFill rotWithShape="1">
          <a:blip r:embed="rId4">
            <a:alphaModFix/>
          </a:blip>
          <a:srcRect b="0" l="0" r="53658" t="0"/>
          <a:stretch/>
        </p:blipFill>
        <p:spPr>
          <a:xfrm>
            <a:off x="4751962" y="2476110"/>
            <a:ext cx="195687" cy="18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111"/>
          <p:cNvPicPr preferRelativeResize="0"/>
          <p:nvPr/>
        </p:nvPicPr>
        <p:blipFill rotWithShape="1">
          <a:blip r:embed="rId3">
            <a:alphaModFix/>
          </a:blip>
          <a:srcRect b="4770" l="83794" r="-694" t="0"/>
          <a:stretch/>
        </p:blipFill>
        <p:spPr>
          <a:xfrm>
            <a:off x="4414061" y="3944550"/>
            <a:ext cx="47971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11"/>
          <p:cNvPicPr preferRelativeResize="0"/>
          <p:nvPr/>
        </p:nvPicPr>
        <p:blipFill rotWithShape="1">
          <a:blip r:embed="rId3">
            <a:alphaModFix/>
          </a:blip>
          <a:srcRect b="-2883" l="48245" r="36283" t="-3511"/>
          <a:stretch/>
        </p:blipFill>
        <p:spPr>
          <a:xfrm>
            <a:off x="4360175" y="2818975"/>
            <a:ext cx="516277" cy="91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111"/>
          <p:cNvPicPr preferRelativeResize="0"/>
          <p:nvPr/>
        </p:nvPicPr>
        <p:blipFill rotWithShape="1">
          <a:blip r:embed="rId4">
            <a:alphaModFix/>
          </a:blip>
          <a:srcRect b="0" l="53654" r="4" t="0"/>
          <a:stretch/>
        </p:blipFill>
        <p:spPr>
          <a:xfrm>
            <a:off x="4738962" y="3565335"/>
            <a:ext cx="195687" cy="1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1"/>
          <p:cNvSpPr/>
          <p:nvPr/>
        </p:nvSpPr>
        <p:spPr>
          <a:xfrm>
            <a:off x="5857189" y="3946850"/>
            <a:ext cx="1894500" cy="6984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sends IDs with “HR”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back end.</a:t>
            </a:r>
            <a:endParaRPr/>
          </a:p>
        </p:txBody>
      </p:sp>
      <p:sp>
        <p:nvSpPr>
          <p:cNvPr id="2129" name="Google Shape;2129;p111"/>
          <p:cNvSpPr/>
          <p:nvPr/>
        </p:nvSpPr>
        <p:spPr>
          <a:xfrm>
            <a:off x="5857197" y="1829750"/>
            <a:ext cx="1894500" cy="8922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Front end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prepares </a:t>
            </a:r>
            <a:b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new web page</a:t>
            </a:r>
            <a:b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list of all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 employees.</a:t>
            </a:r>
            <a:endParaRPr/>
          </a:p>
        </p:txBody>
      </p:sp>
      <p:sp>
        <p:nvSpPr>
          <p:cNvPr id="2130" name="Google Shape;2130;p111"/>
          <p:cNvSpPr/>
          <p:nvPr/>
        </p:nvSpPr>
        <p:spPr>
          <a:xfrm>
            <a:off x="5834225" y="721100"/>
            <a:ext cx="1894500" cy="9423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Browser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displays new page with a formatted list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HR employees. </a:t>
            </a:r>
            <a:endParaRPr/>
          </a:p>
        </p:txBody>
      </p:sp>
      <p:sp>
        <p:nvSpPr>
          <p:cNvPr id="2131" name="Google Shape;2131;p111"/>
          <p:cNvSpPr/>
          <p:nvPr/>
        </p:nvSpPr>
        <p:spPr>
          <a:xfrm>
            <a:off x="5865275" y="2888300"/>
            <a:ext cx="1917600" cy="892200"/>
          </a:xfrm>
          <a:prstGeom prst="round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Back-end script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forwards list of HR employees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front end.</a:t>
            </a:r>
            <a:endParaRPr/>
          </a:p>
        </p:txBody>
      </p:sp>
      <p:cxnSp>
        <p:nvCxnSpPr>
          <p:cNvPr id="2132" name="Google Shape;2132;p111"/>
          <p:cNvCxnSpPr/>
          <p:nvPr/>
        </p:nvCxnSpPr>
        <p:spPr>
          <a:xfrm>
            <a:off x="6744875" y="1664013"/>
            <a:ext cx="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33" name="Google Shape;2133;p111"/>
          <p:cNvCxnSpPr/>
          <p:nvPr/>
        </p:nvCxnSpPr>
        <p:spPr>
          <a:xfrm>
            <a:off x="6744875" y="2721950"/>
            <a:ext cx="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34" name="Google Shape;2134;p111"/>
          <p:cNvCxnSpPr/>
          <p:nvPr/>
        </p:nvCxnSpPr>
        <p:spPr>
          <a:xfrm>
            <a:off x="6744875" y="3780500"/>
            <a:ext cx="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135" name="Google Shape;2135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375" y="1054475"/>
            <a:ext cx="692775" cy="3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1"/>
          <p:cNvSpPr txBox="1"/>
          <p:nvPr/>
        </p:nvSpPr>
        <p:spPr>
          <a:xfrm>
            <a:off x="3643875" y="1433500"/>
            <a:ext cx="1966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6F8FA"/>
                </a:solidFill>
                <a:latin typeface="Roboto"/>
                <a:ea typeface="Roboto"/>
                <a:cs typeface="Roboto"/>
                <a:sym typeface="Roboto"/>
              </a:rPr>
              <a:t>Employee directory application</a:t>
            </a:r>
            <a:r>
              <a:rPr lang="en" sz="1000">
                <a:solidFill>
                  <a:srgbClr val="F6F8FA"/>
                </a:solidFill>
              </a:rPr>
              <a:t> </a:t>
            </a:r>
            <a:endParaRPr sz="1000">
              <a:solidFill>
                <a:srgbClr val="F6F8FA"/>
              </a:solidFill>
            </a:endParaRPr>
          </a:p>
        </p:txBody>
      </p:sp>
      <p:sp>
        <p:nvSpPr>
          <p:cNvPr id="2137" name="Google Shape;2137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138" name="Google Shape;2138;p111"/>
          <p:cNvSpPr txBox="1"/>
          <p:nvPr/>
        </p:nvSpPr>
        <p:spPr>
          <a:xfrm>
            <a:off x="3643875" y="4560125"/>
            <a:ext cx="19662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000"/>
          </a:p>
        </p:txBody>
      </p:sp>
      <p:sp>
        <p:nvSpPr>
          <p:cNvPr id="2139" name="Google Shape;2139;p111"/>
          <p:cNvSpPr txBox="1"/>
          <p:nvPr/>
        </p:nvSpPr>
        <p:spPr>
          <a:xfrm>
            <a:off x="3643875" y="3639000"/>
            <a:ext cx="1966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Back-end server</a:t>
            </a:r>
            <a:endParaRPr sz="1000"/>
          </a:p>
        </p:txBody>
      </p:sp>
      <p:sp>
        <p:nvSpPr>
          <p:cNvPr id="2140" name="Google Shape;2140;p111"/>
          <p:cNvSpPr txBox="1"/>
          <p:nvPr/>
        </p:nvSpPr>
        <p:spPr>
          <a:xfrm>
            <a:off x="3643875" y="2537613"/>
            <a:ext cx="1966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Front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-end server</a:t>
            </a: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8F5C2"/>
        </a:solidFill>
      </p:bgPr>
    </p:bg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165"/>
          <p:cNvSpPr/>
          <p:nvPr/>
        </p:nvSpPr>
        <p:spPr>
          <a:xfrm>
            <a:off x="1352550" y="1759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165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165"/>
          <p:cNvSpPr/>
          <p:nvPr/>
        </p:nvSpPr>
        <p:spPr>
          <a:xfrm>
            <a:off x="1352550" y="3302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165"/>
          <p:cNvSpPr/>
          <p:nvPr/>
        </p:nvSpPr>
        <p:spPr>
          <a:xfrm>
            <a:off x="1352550" y="40713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3" name="Google Shape;2813;p16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783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6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5318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6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2847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6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32306" y="40689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7" name="Google Shape;2817;p1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818" name="Google Shape;2818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Intrusion Detection Systems (CIDS)</a:t>
            </a:r>
            <a:endParaRPr/>
          </a:p>
        </p:txBody>
      </p:sp>
      <p:sp>
        <p:nvSpPr>
          <p:cNvPr id="2819" name="Google Shape;2819;p165"/>
          <p:cNvSpPr txBox="1"/>
          <p:nvPr>
            <p:ph idx="1" type="subTitle"/>
          </p:nvPr>
        </p:nvSpPr>
        <p:spPr>
          <a:xfrm>
            <a:off x="0" y="675975"/>
            <a:ext cx="8564700" cy="676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Containers have the same vulnerabilities as underlying VMs. But </a:t>
            </a:r>
            <a:r>
              <a:rPr lang="en"/>
              <a:t>the large-scale deployment of containers vastly multiplies their attack surface.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65"/>
          <p:cNvSpPr txBox="1"/>
          <p:nvPr>
            <p:ph idx="1" type="subTitle"/>
          </p:nvPr>
        </p:nvSpPr>
        <p:spPr>
          <a:xfrm>
            <a:off x="1453750" y="1746975"/>
            <a:ext cx="74160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ven though we scanned container Dockerfiles for vulnerabilities, we haven't done anything to secure the containers once they are deployed.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1" name="Google Shape;2821;p165"/>
          <p:cNvSpPr txBox="1"/>
          <p:nvPr>
            <p:ph idx="2" type="subTitle"/>
          </p:nvPr>
        </p:nvSpPr>
        <p:spPr>
          <a:xfrm>
            <a:off x="1433150" y="2538350"/>
            <a:ext cx="73005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After container sets are deployed with tools like Docker Compose in live environments, we need to be able to detect intrusions.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2" name="Google Shape;2822;p165"/>
          <p:cNvSpPr txBox="1"/>
          <p:nvPr>
            <p:ph idx="3" type="subTitle"/>
          </p:nvPr>
        </p:nvSpPr>
        <p:spPr>
          <a:xfrm>
            <a:off x="1443450" y="3293475"/>
            <a:ext cx="77250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Similar to NIDS and HIDS, container intrusion detection systems (CIDS) detect intrusions specifically for deployed containers.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3" name="Google Shape;2823;p165"/>
          <p:cNvSpPr txBox="1"/>
          <p:nvPr>
            <p:ph idx="4" type="subTitle"/>
          </p:nvPr>
        </p:nvSpPr>
        <p:spPr>
          <a:xfrm>
            <a:off x="1453750" y="4068975"/>
            <a:ext cx="7725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specific CIDS we will use today is called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Falco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p166"/>
          <p:cNvSpPr/>
          <p:nvPr/>
        </p:nvSpPr>
        <p:spPr>
          <a:xfrm>
            <a:off x="0" y="-13500"/>
            <a:ext cx="9171300" cy="5269200"/>
          </a:xfrm>
          <a:prstGeom prst="rect">
            <a:avLst/>
          </a:prstGeom>
          <a:gradFill>
            <a:gsLst>
              <a:gs pos="0">
                <a:srgbClr val="F8F5C2"/>
              </a:gs>
              <a:gs pos="100000">
                <a:srgbClr val="F7EF6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166"/>
          <p:cNvSpPr txBox="1"/>
          <p:nvPr>
            <p:ph idx="1" type="subTitle"/>
          </p:nvPr>
        </p:nvSpPr>
        <p:spPr>
          <a:xfrm>
            <a:off x="3352575" y="595700"/>
            <a:ext cx="5867700" cy="1252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Falco is an open-source CIDS that alerts security professionals to </a:t>
            </a:r>
            <a:r>
              <a:rPr lang="en" sz="1700"/>
              <a:t>potential</a:t>
            </a:r>
            <a:r>
              <a:rPr lang="en" sz="1700"/>
              <a:t> intrusion attempts. 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Common intrusion behavior on containers include: </a:t>
            </a:r>
            <a:endParaRPr sz="1700"/>
          </a:p>
        </p:txBody>
      </p:sp>
      <p:sp>
        <p:nvSpPr>
          <p:cNvPr id="2830" name="Google Shape;2830;p166"/>
          <p:cNvSpPr txBox="1"/>
          <p:nvPr>
            <p:ph idx="3" type="body"/>
          </p:nvPr>
        </p:nvSpPr>
        <p:spPr>
          <a:xfrm>
            <a:off x="979275" y="1883025"/>
            <a:ext cx="8039700" cy="2563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4C8"/>
              </a:buClr>
              <a:buSzPts val="1400"/>
              <a:buFont typeface="Arial"/>
              <a:buChar char="●"/>
            </a:pPr>
            <a:r>
              <a:rPr b="1" lang="en"/>
              <a:t>New shell running inside a container</a:t>
            </a:r>
            <a:r>
              <a:rPr lang="en"/>
              <a:t>. An unknown shell starting in a container signals an attacker has potentially accessed a system and will start </a:t>
            </a:r>
            <a:r>
              <a:rPr lang="en"/>
              <a:t>executing</a:t>
            </a:r>
            <a:r>
              <a:rPr lang="en"/>
              <a:t> commands.</a:t>
            </a:r>
            <a:endParaRPr/>
          </a:p>
          <a:p>
            <a:pPr indent="-180340" lvl="0" marL="32004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B4C8"/>
              </a:buClr>
              <a:buSzPts val="1400"/>
              <a:buFont typeface="Arial"/>
              <a:buChar char="●"/>
            </a:pPr>
            <a:r>
              <a:rPr b="1" lang="en"/>
              <a:t>When a sensitive file, such as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/etc/shadow</a:t>
            </a:r>
            <a:r>
              <a:rPr b="1" lang="en"/>
              <a:t>, is read</a:t>
            </a:r>
            <a:r>
              <a:rPr lang="en"/>
              <a:t>. At no point during a container deployment should the contents of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/etc/shadow</a:t>
            </a:r>
            <a:r>
              <a:rPr lang="en"/>
              <a:t> be read. This is a clear sign that an attacker is retrieving the hashed passwords of accounts within the system.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B4C8"/>
              </a:buClr>
              <a:buSzPts val="1400"/>
              <a:buFont typeface="Arial"/>
              <a:buChar char="●"/>
            </a:pPr>
            <a:r>
              <a:rPr b="1" lang="en"/>
              <a:t>Unprompted configuration changes</a:t>
            </a:r>
            <a:r>
              <a:rPr lang="en"/>
              <a:t>. After an attacker gains access to a system, they will often create a user to maintain persistence within that system.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B4C8"/>
              </a:buClr>
              <a:buSzPts val="1400"/>
              <a:buFont typeface="Arial"/>
              <a:buChar char="●"/>
            </a:pPr>
            <a:r>
              <a:rPr b="1" lang="en"/>
              <a:t>File creations at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/root</a:t>
            </a:r>
            <a:r>
              <a:rPr b="1" lang="en"/>
              <a:t> or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/</a:t>
            </a:r>
            <a:r>
              <a:rPr b="1" lang="en"/>
              <a:t>.</a:t>
            </a:r>
            <a:r>
              <a:rPr lang="en"/>
              <a:t> At no point during a container's runtime should new files be created in the 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/root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or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/</a:t>
            </a:r>
            <a:r>
              <a:rPr lang="en"/>
              <a:t> directories. Files created in these directories indicate compromise.</a:t>
            </a:r>
            <a:endParaRPr/>
          </a:p>
        </p:txBody>
      </p:sp>
      <p:sp>
        <p:nvSpPr>
          <p:cNvPr id="2831" name="Google Shape;2831;p1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832" name="Google Shape;2832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50" y="217200"/>
            <a:ext cx="3313200" cy="132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7" name="Google Shape;2837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8" name="Google Shape;2838;p167"/>
          <p:cNvSpPr txBox="1"/>
          <p:nvPr>
            <p:ph type="title"/>
          </p:nvPr>
        </p:nvSpPr>
        <p:spPr>
          <a:xfrm>
            <a:off x="3707200" y="1239050"/>
            <a:ext cx="5115000" cy="3194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In the upcoming demo, we will use Docker Compose deployment in conjunction with Falco to simulate an intrusion attempt and monitor the results.</a:t>
            </a:r>
            <a:endParaRPr sz="28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9" name="Google Shape;2839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16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CIDS</a:t>
            </a:r>
            <a:endParaRPr/>
          </a:p>
        </p:txBody>
      </p:sp>
      <p:sp>
        <p:nvSpPr>
          <p:cNvPr id="2845" name="Google Shape;2845;p1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1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851" name="Google Shape;2851;p1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Container Intrusion Detection System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set up and test Falco on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the WordPress container.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52" name="Google Shape;2852;p1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1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</a:t>
            </a:r>
            <a:endParaRPr/>
          </a:p>
        </p:txBody>
      </p:sp>
      <p:sp>
        <p:nvSpPr>
          <p:cNvPr id="2863" name="Google Shape;2863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Unit 15, we will use the Web Vulnerabilities Azure Lab </a:t>
            </a:r>
            <a:r>
              <a:rPr lang="en"/>
              <a:t>environment</a:t>
            </a:r>
            <a:r>
              <a:rPr lang="en"/>
              <a:t>. </a:t>
            </a:r>
            <a:endParaRPr/>
          </a:p>
        </p:txBody>
      </p:sp>
      <p:sp>
        <p:nvSpPr>
          <p:cNvPr id="2864" name="Google Shape;2864;p1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71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Inside of the Web Vulnerabilities environment are two nested VMs: a Kali Linux instance and a machine called owaspbwa.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owaspbwa machine hosts the vulnerable web applications that we will use throughout the class, but we do not log into it.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Instead, we will perform all of our work on the Kali Linux instance.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Student credentials for the Kali machine: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Username: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sysadmin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Password: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cybersecurity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Take a moment to set up and access this environment. Troubleshoot any issues before class next week.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12"/>
          <p:cNvSpPr txBox="1"/>
          <p:nvPr>
            <p:ph type="title"/>
          </p:nvPr>
        </p:nvSpPr>
        <p:spPr>
          <a:xfrm>
            <a:off x="274350" y="208125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Monolith to Microservices</a:t>
            </a:r>
            <a:endParaRPr/>
          </a:p>
        </p:txBody>
      </p:sp>
      <p:sp>
        <p:nvSpPr>
          <p:cNvPr id="2146" name="Google Shape;2146;p1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13"/>
          <p:cNvSpPr txBox="1"/>
          <p:nvPr>
            <p:ph type="title"/>
          </p:nvPr>
        </p:nvSpPr>
        <p:spPr>
          <a:xfrm>
            <a:off x="3707200" y="852350"/>
            <a:ext cx="5115000" cy="3429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Understanding the components </a:t>
            </a:r>
            <a:b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of an application is key to understanding the modern architectural paradigm of  microservices. </a:t>
            </a:r>
            <a:endParaRPr sz="22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First, we need to understand the original architecture type, the monolith, and the issues that led </a:t>
            </a:r>
            <a:b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to the adoption of microservices. </a:t>
            </a:r>
            <a:endParaRPr sz="2200">
              <a:solidFill>
                <a:srgbClr val="FAF5AC"/>
              </a:solidFill>
            </a:endParaRPr>
          </a:p>
        </p:txBody>
      </p:sp>
      <p:sp>
        <p:nvSpPr>
          <p:cNvPr id="2153" name="Google Shape;2153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CDCB4"/>
        </a:solidFill>
      </p:bgPr>
    </p:bg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4"/>
          <p:cNvSpPr/>
          <p:nvPr/>
        </p:nvSpPr>
        <p:spPr>
          <a:xfrm>
            <a:off x="0" y="0"/>
            <a:ext cx="9144000" cy="1652700"/>
          </a:xfrm>
          <a:prstGeom prst="rect">
            <a:avLst/>
          </a:prstGeom>
          <a:solidFill>
            <a:srgbClr val="6FBB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9" name="Google Shape;2159;p114"/>
          <p:cNvCxnSpPr/>
          <p:nvPr/>
        </p:nvCxnSpPr>
        <p:spPr>
          <a:xfrm>
            <a:off x="3485550" y="1259875"/>
            <a:ext cx="538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0" name="Google Shape;2160;p114"/>
          <p:cNvSpPr txBox="1"/>
          <p:nvPr>
            <p:ph type="title"/>
          </p:nvPr>
        </p:nvSpPr>
        <p:spPr>
          <a:xfrm>
            <a:off x="3178800" y="609600"/>
            <a:ext cx="5977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Monolith</a:t>
            </a:r>
            <a:endParaRPr/>
          </a:p>
        </p:txBody>
      </p:sp>
      <p:sp>
        <p:nvSpPr>
          <p:cNvPr id="2161" name="Google Shape;2161;p114"/>
          <p:cNvSpPr txBox="1"/>
          <p:nvPr>
            <p:ph idx="3" type="body"/>
          </p:nvPr>
        </p:nvSpPr>
        <p:spPr>
          <a:xfrm>
            <a:off x="3178800" y="1844025"/>
            <a:ext cx="4870800" cy="2471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monolith is a </a:t>
            </a:r>
            <a:r>
              <a:rPr b="1" lang="en" sz="1600"/>
              <a:t>singular machine</a:t>
            </a:r>
            <a:r>
              <a:rPr lang="en" sz="1600"/>
              <a:t> that </a:t>
            </a:r>
            <a:br>
              <a:rPr lang="en" sz="1600"/>
            </a:br>
            <a:r>
              <a:rPr b="1" lang="en" sz="1600"/>
              <a:t>hosts all the components required to serve a website or application.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In other words, a monolith is a machine that has a front-end server, back-end server, and a database. </a:t>
            </a:r>
            <a:endParaRPr sz="1600"/>
          </a:p>
        </p:txBody>
      </p:sp>
      <p:sp>
        <p:nvSpPr>
          <p:cNvPr id="2162" name="Google Shape;2162;p11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163" name="Google Shape;2163;p114"/>
          <p:cNvSpPr/>
          <p:nvPr/>
        </p:nvSpPr>
        <p:spPr>
          <a:xfrm>
            <a:off x="879525" y="838625"/>
            <a:ext cx="1682700" cy="3773100"/>
          </a:xfrm>
          <a:prstGeom prst="cube">
            <a:avLst>
              <a:gd fmla="val 18574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4" name="Google Shape;2164;p114"/>
          <p:cNvPicPr preferRelativeResize="0"/>
          <p:nvPr/>
        </p:nvPicPr>
        <p:blipFill rotWithShape="1">
          <a:blip r:embed="rId3">
            <a:alphaModFix/>
          </a:blip>
          <a:srcRect b="0" l="0" r="53658" t="0"/>
          <a:stretch/>
        </p:blipFill>
        <p:spPr>
          <a:xfrm>
            <a:off x="1229708" y="1652706"/>
            <a:ext cx="731643" cy="7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14"/>
          <p:cNvPicPr preferRelativeResize="0"/>
          <p:nvPr/>
        </p:nvPicPr>
        <p:blipFill rotWithShape="1">
          <a:blip r:embed="rId3">
            <a:alphaModFix/>
          </a:blip>
          <a:srcRect b="0" l="53658" r="0" t="0"/>
          <a:stretch/>
        </p:blipFill>
        <p:spPr>
          <a:xfrm>
            <a:off x="1229701" y="2614478"/>
            <a:ext cx="731650" cy="70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14"/>
          <p:cNvPicPr preferRelativeResize="0"/>
          <p:nvPr/>
        </p:nvPicPr>
        <p:blipFill rotWithShape="1">
          <a:blip r:embed="rId4">
            <a:alphaModFix/>
          </a:blip>
          <a:srcRect b="4770" l="83794" r="-694" t="0"/>
          <a:stretch/>
        </p:blipFill>
        <p:spPr>
          <a:xfrm>
            <a:off x="1312773" y="3576250"/>
            <a:ext cx="565498" cy="8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